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502919" y="1280159"/>
            <a:ext cx="54865" cy="256032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" name="Text 1"/>
          <p:cNvSpPr txBox="1"/>
          <p:nvPr/>
        </p:nvSpPr>
        <p:spPr>
          <a:xfrm>
            <a:off x="685800" y="515550"/>
            <a:ext cx="548640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800" sz="1300">
                <a:solidFill>
                  <a:srgbClr val="999999"/>
                </a:solidFill>
              </a:defRPr>
            </a:lvl1pPr>
          </a:lstStyle>
          <a:p>
            <a:pPr/>
            <a:r>
              <a:t>SPIRIT STYLE</a:t>
            </a:r>
          </a:p>
        </p:txBody>
      </p:sp>
      <p:sp>
        <p:nvSpPr>
          <p:cNvPr id="22" name="Text 2"/>
          <p:cNvSpPr txBox="1"/>
          <p:nvPr/>
        </p:nvSpPr>
        <p:spPr>
          <a:xfrm>
            <a:off x="685800" y="900728"/>
            <a:ext cx="5486400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200" sz="1000">
                <a:solidFill>
                  <a:srgbClr val="CCCCCC"/>
                </a:solidFill>
              </a:defRPr>
            </a:lvl1pPr>
          </a:lstStyle>
          <a:p>
            <a:pPr/>
            <a:r>
              <a:t> CROATIA</a:t>
            </a:r>
          </a:p>
        </p:txBody>
      </p:sp>
      <p:sp>
        <p:nvSpPr>
          <p:cNvPr id="23" name="Text 3"/>
          <p:cNvSpPr txBox="1"/>
          <p:nvPr/>
        </p:nvSpPr>
        <p:spPr>
          <a:xfrm>
            <a:off x="685800" y="1717039"/>
            <a:ext cx="6858000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4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Vaša destilerija</a:t>
            </a:r>
            <a:r>
              <a:t> -</a:t>
            </a:r>
          </a:p>
          <a:p>
            <a:pPr>
              <a:defRPr b="1" sz="4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Na pravom mjestu</a:t>
            </a:r>
          </a:p>
        </p:txBody>
      </p:sp>
      <p:sp>
        <p:nvSpPr>
          <p:cNvPr id="24" name="Text 4"/>
          <p:cNvSpPr txBox="1"/>
          <p:nvPr/>
        </p:nvSpPr>
        <p:spPr>
          <a:xfrm>
            <a:off x="685800" y="3735903"/>
            <a:ext cx="6858000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600">
                <a:solidFill>
                  <a:srgbClr val="999999"/>
                </a:solidFill>
              </a:defRPr>
            </a:lvl1pPr>
          </a:lstStyle>
          <a:p>
            <a:pPr/>
            <a:r>
              <a:t>Prva specijalizirana digitalna platforma za hrvatske destilerije</a:t>
            </a:r>
          </a:p>
        </p:txBody>
      </p:sp>
      <p:sp>
        <p:nvSpPr>
          <p:cNvPr id="25" name="Text 5"/>
          <p:cNvSpPr txBox="1"/>
          <p:nvPr/>
        </p:nvSpPr>
        <p:spPr>
          <a:xfrm>
            <a:off x="6570032" y="4756326"/>
            <a:ext cx="22860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r">
              <a:defRPr sz="1100">
                <a:solidFill>
                  <a:srgbClr val="999999"/>
                </a:solidFill>
              </a:defRPr>
            </a:pPr>
            <a:r>
              <a:t>spiritstyl</a:t>
            </a:r>
            <a:r>
              <a:t>ecroatia</a:t>
            </a:r>
            <a:r>
              <a:t>.</a:t>
            </a:r>
            <a:r>
              <a:t>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upra"/>
          <p:cNvSpPr txBox="1"/>
          <p:nvPr/>
        </p:nvSpPr>
        <p:spPr>
          <a:xfrm>
            <a:off x="457200" y="304800"/>
            <a:ext cx="8229600" cy="137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 spc="300" sz="1000">
                <a:solidFill>
                  <a:srgbClr val="888888"/>
                </a:solidFill>
              </a:defRPr>
            </a:lvl1pPr>
          </a:lstStyle>
          <a:p>
            <a:pPr/>
            <a:r>
              <a:t>POSEBNA PONUDA</a:t>
            </a:r>
          </a:p>
        </p:txBody>
      </p:sp>
      <p:sp>
        <p:nvSpPr>
          <p:cNvPr id="322" name="headline"/>
          <p:cNvSpPr txBox="1"/>
          <p:nvPr/>
        </p:nvSpPr>
        <p:spPr>
          <a:xfrm>
            <a:off x="457200" y="685799"/>
            <a:ext cx="411480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Vaš baner.</a:t>
            </a:r>
          </a:p>
          <a:p>
            <a:pPr>
              <a:defRPr sz="2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Svuda gdje treba.</a:t>
            </a:r>
          </a:p>
        </p:txBody>
      </p:sp>
      <p:sp>
        <p:nvSpPr>
          <p:cNvPr id="323" name="subhead"/>
          <p:cNvSpPr txBox="1"/>
          <p:nvPr/>
        </p:nvSpPr>
        <p:spPr>
          <a:xfrm>
            <a:off x="457200" y="1676400"/>
            <a:ext cx="4114800" cy="646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rgbClr val="999999"/>
                </a:solidFill>
              </a:defRPr>
            </a:lvl1pPr>
          </a:lstStyle>
          <a:p>
            <a:pPr/>
            <a:r>
              <a:t>Baner koji prati vaše kupce kroz cijeli sajt — na svakoj unutrašnjoj stranici, od magazinskih članaka do kategorija pića.</a:t>
            </a:r>
          </a:p>
        </p:txBody>
      </p:sp>
      <p:sp>
        <p:nvSpPr>
          <p:cNvPr id="324" name="bullets"/>
          <p:cNvSpPr txBox="1"/>
          <p:nvPr/>
        </p:nvSpPr>
        <p:spPr>
          <a:xfrm>
            <a:off x="457200" y="2590800"/>
            <a:ext cx="4114800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28600" indent="-228600">
              <a:lnSpc>
                <a:spcPts val="2000"/>
              </a:lnSpc>
              <a:defRPr sz="1300">
                <a:solidFill>
                  <a:srgbClr val="CCCCCC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✓  </a:t>
            </a:r>
            <a:r>
              <a:t>Prikazuje se na svim člancima i kategorijama</a:t>
            </a:r>
          </a:p>
          <a:p>
            <a:pPr marL="228600" indent="-228600">
              <a:lnSpc>
                <a:spcPts val="2000"/>
              </a:lnSpc>
              <a:defRPr sz="1300">
                <a:solidFill>
                  <a:srgbClr val="CCCCCC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✓  </a:t>
            </a:r>
            <a:r>
              <a:t>Ne pojavljuje se na naslovnici ni stranicama destilerija</a:t>
            </a:r>
          </a:p>
          <a:p>
            <a:pPr marL="228600" indent="-228600">
              <a:lnSpc>
                <a:spcPts val="2000"/>
              </a:lnSpc>
              <a:defRPr sz="1300">
                <a:solidFill>
                  <a:srgbClr val="CCCCCC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✓  </a:t>
            </a:r>
            <a:r>
              <a:t>Vaš brend vidljiv tamo gdje je publika najangažiranija</a:t>
            </a:r>
          </a:p>
          <a:p>
            <a:pPr marL="228600" indent="-228600">
              <a:lnSpc>
                <a:spcPts val="2000"/>
              </a:lnSpc>
              <a:defRPr sz="1300">
                <a:solidFill>
                  <a:srgbClr val="CCCCCC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✓  </a:t>
            </a:r>
            <a:r>
              <a:t>Godišnja zakupnina — bez skrivenih troškova</a:t>
            </a:r>
          </a:p>
        </p:txBody>
      </p:sp>
      <p:grpSp>
        <p:nvGrpSpPr>
          <p:cNvPr id="327" name="pricebox"/>
          <p:cNvGrpSpPr/>
          <p:nvPr/>
        </p:nvGrpSpPr>
        <p:grpSpPr>
          <a:xfrm>
            <a:off x="457200" y="3962400"/>
            <a:ext cx="1828800" cy="838200"/>
            <a:chOff x="0" y="0"/>
            <a:chExt cx="1828800" cy="838200"/>
          </a:xfrm>
        </p:grpSpPr>
        <p:sp>
          <p:nvSpPr>
            <p:cNvPr id="325" name="Rectangle"/>
            <p:cNvSpPr/>
            <p:nvPr/>
          </p:nvSpPr>
          <p:spPr>
            <a:xfrm>
              <a:off x="0" y="0"/>
              <a:ext cx="1828800" cy="8382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326" name="400 €…"/>
            <p:cNvSpPr txBox="1"/>
            <p:nvPr/>
          </p:nvSpPr>
          <p:spPr>
            <a:xfrm>
              <a:off x="0" y="26714"/>
              <a:ext cx="1828800" cy="784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4300" tIns="114300" rIns="114300" bIns="114300" numCol="1" anchor="ctr">
              <a:spAutoFit/>
            </a:bodyPr>
            <a:lstStyle/>
            <a:p>
              <a:pPr algn="ctr">
                <a:defRPr sz="2800">
                  <a:solidFill>
                    <a:srgbClr val="111111"/>
                  </a:solidFill>
                  <a:latin typeface="Cambria"/>
                  <a:ea typeface="Cambria"/>
                  <a:cs typeface="Cambria"/>
                  <a:sym typeface="Cambria"/>
                </a:defRPr>
              </a:pPr>
              <a:r>
                <a:t>400 €</a:t>
              </a:r>
            </a:p>
            <a:p>
              <a:pPr algn="ctr">
                <a:defRPr sz="1000">
                  <a:solidFill>
                    <a:srgbClr val="555555"/>
                  </a:solidFill>
                </a:defRPr>
              </a:pPr>
              <a:r>
                <a:t>godišnje</a:t>
              </a:r>
            </a:p>
          </p:txBody>
        </p:sp>
      </p:grpSp>
      <p:sp>
        <p:nvSpPr>
          <p:cNvPr id="328" name="caption"/>
          <p:cNvSpPr txBox="1"/>
          <p:nvPr/>
        </p:nvSpPr>
        <p:spPr>
          <a:xfrm>
            <a:off x="5033403" y="4112721"/>
            <a:ext cx="40386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defRPr sz="900">
                <a:solidFill>
                  <a:srgbClr val="555555"/>
                </a:solidFill>
              </a:defRPr>
            </a:lvl1pPr>
          </a:lstStyle>
          <a:p>
            <a:pPr/>
            <a:r>
              <a:t>spiritstylecroatia.com — primjer unutrašnje stranice</a:t>
            </a:r>
          </a:p>
        </p:txBody>
      </p:sp>
      <p:pic>
        <p:nvPicPr>
          <p:cNvPr id="329" name="Screenshot 2026-06-26 at 07-03-35 NOVI TRENDOVI Vinjaci brandyji ginovi i dugo odležane rakije - Spirit Style Croatia.png" descr="Screenshot 2026-06-26 at 07-03-35 NOVI TRENDOVI Vinjaci brandyji ginovi i dugo odležane rakije - Spirit Style Croati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37176" y="1110628"/>
            <a:ext cx="4765448" cy="2922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0"/>
          <p:cNvSpPr/>
          <p:nvPr/>
        </p:nvSpPr>
        <p:spPr>
          <a:xfrm>
            <a:off x="502919" y="1097279"/>
            <a:ext cx="54865" cy="292608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2" name="Text 1"/>
          <p:cNvSpPr txBox="1"/>
          <p:nvPr/>
        </p:nvSpPr>
        <p:spPr>
          <a:xfrm>
            <a:off x="685800" y="1329689"/>
            <a:ext cx="685800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Budite prvi</a:t>
            </a:r>
          </a:p>
        </p:txBody>
      </p:sp>
      <p:sp>
        <p:nvSpPr>
          <p:cNvPr id="333" name="Text 2"/>
          <p:cNvSpPr txBox="1"/>
          <p:nvPr/>
        </p:nvSpPr>
        <p:spPr>
          <a:xfrm>
            <a:off x="685800" y="2522046"/>
            <a:ext cx="5943600" cy="533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>
                <a:solidFill>
                  <a:srgbClr val="999999"/>
                </a:solidFill>
              </a:defRPr>
            </a:pPr>
            <a:r>
              <a:t>Pridružite se Spirit Style </a:t>
            </a:r>
            <a:r>
              <a:t>Croatia</a:t>
            </a:r>
          </a:p>
          <a:p>
            <a:pPr>
              <a:defRPr>
                <a:solidFill>
                  <a:srgbClr val="999999"/>
                </a:solidFill>
              </a:defRPr>
            </a:pPr>
            <a:r>
              <a:t>digitalnoj platformi</a:t>
            </a:r>
          </a:p>
        </p:txBody>
      </p:sp>
      <p:sp>
        <p:nvSpPr>
          <p:cNvPr id="334" name="Text 3"/>
          <p:cNvSpPr txBox="1"/>
          <p:nvPr/>
        </p:nvSpPr>
        <p:spPr>
          <a:xfrm>
            <a:off x="685799" y="3525520"/>
            <a:ext cx="109728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999999"/>
                </a:solidFill>
              </a:defRPr>
            </a:lvl1pPr>
          </a:lstStyle>
          <a:p>
            <a:pPr/>
            <a:r>
              <a:t>WEB</a:t>
            </a:r>
          </a:p>
        </p:txBody>
      </p:sp>
      <p:sp>
        <p:nvSpPr>
          <p:cNvPr id="335" name="Text 4"/>
          <p:cNvSpPr txBox="1"/>
          <p:nvPr/>
        </p:nvSpPr>
        <p:spPr>
          <a:xfrm>
            <a:off x="1828800" y="3505639"/>
            <a:ext cx="4114800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spiritstyle</a:t>
            </a:r>
            <a:r>
              <a:t>croatia</a:t>
            </a:r>
            <a:r>
              <a:t>.</a:t>
            </a:r>
            <a:r>
              <a:t>com</a:t>
            </a:r>
          </a:p>
        </p:txBody>
      </p:sp>
      <p:sp>
        <p:nvSpPr>
          <p:cNvPr id="336" name="Text 5"/>
          <p:cNvSpPr txBox="1"/>
          <p:nvPr/>
        </p:nvSpPr>
        <p:spPr>
          <a:xfrm>
            <a:off x="685799" y="3909567"/>
            <a:ext cx="109728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999999"/>
                </a:solidFill>
              </a:defRPr>
            </a:lvl1pPr>
          </a:lstStyle>
          <a:p>
            <a:pPr/>
            <a:r>
              <a:t>MAIL</a:t>
            </a:r>
          </a:p>
        </p:txBody>
      </p:sp>
      <p:sp>
        <p:nvSpPr>
          <p:cNvPr id="337" name="Text 6"/>
          <p:cNvSpPr txBox="1"/>
          <p:nvPr/>
        </p:nvSpPr>
        <p:spPr>
          <a:xfrm>
            <a:off x="1828800" y="3889686"/>
            <a:ext cx="411480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FFFFFF"/>
                </a:solidFill>
              </a:defRPr>
            </a:pPr>
            <a:r>
              <a:t>info@spiritstyle</a:t>
            </a:r>
            <a:r>
              <a:t>croatia.com</a:t>
            </a:r>
          </a:p>
        </p:txBody>
      </p:sp>
      <p:sp>
        <p:nvSpPr>
          <p:cNvPr id="338" name="Text 7"/>
          <p:cNvSpPr txBox="1"/>
          <p:nvPr/>
        </p:nvSpPr>
        <p:spPr>
          <a:xfrm>
            <a:off x="685799" y="4293616"/>
            <a:ext cx="109728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300" sz="900">
                <a:solidFill>
                  <a:srgbClr val="999999"/>
                </a:solidFill>
              </a:defRPr>
            </a:lvl1pPr>
          </a:lstStyle>
          <a:p>
            <a:pPr/>
            <a:r>
              <a:t>PAKETI OD</a:t>
            </a:r>
          </a:p>
        </p:txBody>
      </p:sp>
      <p:sp>
        <p:nvSpPr>
          <p:cNvPr id="339" name="Text 8"/>
          <p:cNvSpPr txBox="1"/>
          <p:nvPr/>
        </p:nvSpPr>
        <p:spPr>
          <a:xfrm>
            <a:off x="1828800" y="4273735"/>
            <a:ext cx="4114800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pPr/>
            <a:r>
              <a:t>500 € / godišnje</a:t>
            </a:r>
          </a:p>
        </p:txBody>
      </p:sp>
      <p:sp>
        <p:nvSpPr>
          <p:cNvPr id="340" name="Text 9"/>
          <p:cNvSpPr txBox="1"/>
          <p:nvPr/>
        </p:nvSpPr>
        <p:spPr>
          <a:xfrm>
            <a:off x="5943599" y="4782819"/>
            <a:ext cx="292608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r">
              <a:defRPr b="1" spc="500" sz="900">
                <a:solidFill>
                  <a:srgbClr val="999999"/>
                </a:solidFill>
              </a:defRPr>
            </a:pPr>
            <a:r>
              <a:t>SPIRIT STYLE </a:t>
            </a:r>
            <a:r>
              <a:t>CROATIA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0"/>
          <p:cNvSpPr txBox="1"/>
          <p:nvPr/>
        </p:nvSpPr>
        <p:spPr>
          <a:xfrm>
            <a:off x="548640" y="571500"/>
            <a:ext cx="8046719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32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Tržište postoji</a:t>
            </a:r>
            <a:r>
              <a:t> -</a:t>
            </a:r>
            <a:r>
              <a:t> Platforma ne</a:t>
            </a:r>
          </a:p>
        </p:txBody>
      </p:sp>
      <p:sp>
        <p:nvSpPr>
          <p:cNvPr id="28" name="Shape 1"/>
          <p:cNvSpPr/>
          <p:nvPr/>
        </p:nvSpPr>
        <p:spPr>
          <a:xfrm>
            <a:off x="548640" y="1234439"/>
            <a:ext cx="8046719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" name="Shape 2"/>
          <p:cNvSpPr/>
          <p:nvPr/>
        </p:nvSpPr>
        <p:spPr>
          <a:xfrm>
            <a:off x="548639" y="1371600"/>
            <a:ext cx="2697482" cy="3383280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" name="Text 3"/>
          <p:cNvSpPr txBox="1"/>
          <p:nvPr/>
        </p:nvSpPr>
        <p:spPr>
          <a:xfrm>
            <a:off x="731519" y="1825560"/>
            <a:ext cx="2331722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Nema centralnog mjesta</a:t>
            </a:r>
          </a:p>
        </p:txBody>
      </p:sp>
      <p:sp>
        <p:nvSpPr>
          <p:cNvPr id="31" name="Shape 4"/>
          <p:cNvSpPr/>
          <p:nvPr/>
        </p:nvSpPr>
        <p:spPr>
          <a:xfrm>
            <a:off x="731519" y="2304288"/>
            <a:ext cx="457201" cy="36577"/>
          </a:xfrm>
          <a:prstGeom prst="rect">
            <a:avLst/>
          </a:prstGeom>
          <a:solidFill>
            <a:srgbClr val="999999"/>
          </a:solidFill>
          <a:ln w="12700">
            <a:solidFill>
              <a:srgbClr val="9999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" name="Text 5"/>
          <p:cNvSpPr txBox="1"/>
          <p:nvPr/>
        </p:nvSpPr>
        <p:spPr>
          <a:xfrm>
            <a:off x="731519" y="2487167"/>
            <a:ext cx="2331722" cy="537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solidFill>
                  <a:srgbClr val="555555"/>
                </a:solidFill>
              </a:defRPr>
            </a:lvl1pPr>
          </a:lstStyle>
          <a:p>
            <a:pPr/>
            <a:r>
              <a:t>Potrošači ne znaju gdje pronaći sve hrvatske destilerije na jednom pregledom mjestu</a:t>
            </a:r>
          </a:p>
        </p:txBody>
      </p:sp>
      <p:sp>
        <p:nvSpPr>
          <p:cNvPr id="33" name="Shape 6"/>
          <p:cNvSpPr/>
          <p:nvPr/>
        </p:nvSpPr>
        <p:spPr>
          <a:xfrm>
            <a:off x="3410711" y="1371600"/>
            <a:ext cx="2697482" cy="3383280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" name="Text 7"/>
          <p:cNvSpPr txBox="1"/>
          <p:nvPr/>
        </p:nvSpPr>
        <p:spPr>
          <a:xfrm>
            <a:off x="3593591" y="1825560"/>
            <a:ext cx="233172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Nema specijaliziranog medija</a:t>
            </a:r>
          </a:p>
        </p:txBody>
      </p:sp>
      <p:sp>
        <p:nvSpPr>
          <p:cNvPr id="35" name="Shape 8"/>
          <p:cNvSpPr/>
          <p:nvPr/>
        </p:nvSpPr>
        <p:spPr>
          <a:xfrm>
            <a:off x="3593591" y="2304288"/>
            <a:ext cx="457201" cy="36577"/>
          </a:xfrm>
          <a:prstGeom prst="rect">
            <a:avLst/>
          </a:prstGeom>
          <a:solidFill>
            <a:srgbClr val="999999"/>
          </a:solidFill>
          <a:ln w="12700">
            <a:solidFill>
              <a:srgbClr val="9999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Text 9"/>
          <p:cNvSpPr txBox="1"/>
          <p:nvPr/>
        </p:nvSpPr>
        <p:spPr>
          <a:xfrm>
            <a:off x="3593591" y="2487167"/>
            <a:ext cx="2331721" cy="537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200">
                <a:solidFill>
                  <a:srgbClr val="555555"/>
                </a:solidFill>
              </a:defRPr>
            </a:pPr>
            <a:r>
              <a:t>Alkohol kategori</a:t>
            </a:r>
            <a:r>
              <a:t>ja</a:t>
            </a:r>
            <a:r>
              <a:t> je disperzirana po generičkim portalima bez fokusa i poznavanja struke</a:t>
            </a:r>
          </a:p>
        </p:txBody>
      </p:sp>
      <p:sp>
        <p:nvSpPr>
          <p:cNvPr id="37" name="Shape 10"/>
          <p:cNvSpPr/>
          <p:nvPr/>
        </p:nvSpPr>
        <p:spPr>
          <a:xfrm>
            <a:off x="6272784" y="1371600"/>
            <a:ext cx="2697481" cy="3383280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" name="Text 11"/>
          <p:cNvSpPr txBox="1"/>
          <p:nvPr/>
        </p:nvSpPr>
        <p:spPr>
          <a:xfrm>
            <a:off x="6455664" y="1825560"/>
            <a:ext cx="233172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Nema organskog SEO</a:t>
            </a:r>
          </a:p>
        </p:txBody>
      </p:sp>
      <p:sp>
        <p:nvSpPr>
          <p:cNvPr id="39" name="Shape 12"/>
          <p:cNvSpPr/>
          <p:nvPr/>
        </p:nvSpPr>
        <p:spPr>
          <a:xfrm>
            <a:off x="6455664" y="2304288"/>
            <a:ext cx="457201" cy="36577"/>
          </a:xfrm>
          <a:prstGeom prst="rect">
            <a:avLst/>
          </a:prstGeom>
          <a:solidFill>
            <a:srgbClr val="999999"/>
          </a:solidFill>
          <a:ln w="12700">
            <a:solidFill>
              <a:srgbClr val="9999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" name="Text 13"/>
          <p:cNvSpPr txBox="1"/>
          <p:nvPr/>
        </p:nvSpPr>
        <p:spPr>
          <a:xfrm>
            <a:off x="6455664" y="2487167"/>
            <a:ext cx="2331721" cy="34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200">
                <a:solidFill>
                  <a:srgbClr val="555555"/>
                </a:solidFill>
              </a:defRPr>
            </a:pPr>
            <a:r>
              <a:t>Destilerije su nevidljive na Googl</a:t>
            </a:r>
            <a:r>
              <a:t>e</a:t>
            </a:r>
            <a:r>
              <a:t> — kupci traže, ali ne nalaze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0"/>
          <p:cNvSpPr txBox="1"/>
          <p:nvPr/>
        </p:nvSpPr>
        <p:spPr>
          <a:xfrm>
            <a:off x="548640" y="706119"/>
            <a:ext cx="411480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Spirit Style</a:t>
            </a:r>
          </a:p>
          <a:p>
            <a:pPr>
              <a:defRPr b="1" sz="3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Cr0atia</a:t>
            </a:r>
          </a:p>
        </p:txBody>
      </p:sp>
      <p:sp>
        <p:nvSpPr>
          <p:cNvPr id="43" name="Text 1"/>
          <p:cNvSpPr txBox="1"/>
          <p:nvPr/>
        </p:nvSpPr>
        <p:spPr>
          <a:xfrm>
            <a:off x="548640" y="2103120"/>
            <a:ext cx="4114801" cy="646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rgbClr val="999999"/>
                </a:solidFill>
              </a:defRPr>
            </a:lvl1pPr>
          </a:lstStyle>
          <a:p>
            <a:pPr/>
            <a:r>
              <a:t>Specijalizirani digitalni magazin i platforma posvećena hrvatskoj industriji jakih pića — rakijama, ginovima, likerima i svemu što dolazi iz vaše destilerije</a:t>
            </a:r>
          </a:p>
        </p:txBody>
      </p:sp>
      <p:sp>
        <p:nvSpPr>
          <p:cNvPr id="44" name="Text 2"/>
          <p:cNvSpPr txBox="1"/>
          <p:nvPr/>
        </p:nvSpPr>
        <p:spPr>
          <a:xfrm>
            <a:off x="548640" y="4249858"/>
            <a:ext cx="4114801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i="1" sz="1300">
                <a:solidFill>
                  <a:srgbClr val="CCCCCC"/>
                </a:solidFill>
              </a:defRPr>
            </a:pPr>
            <a:r>
              <a:t>Pokrenuto fizičkim izdanjem magazina</a:t>
            </a:r>
            <a:r>
              <a:t>,</a:t>
            </a:r>
            <a:r>
              <a:rPr b="0" i="0">
                <a:solidFill>
                  <a:srgbClr val="000000"/>
                </a:solidFill>
              </a:rPr>
              <a:t> </a:t>
            </a:r>
            <a:r>
              <a:t>n</a:t>
            </a:r>
            <a:r>
              <a:t>astavlja se digitalnom platformom</a:t>
            </a:r>
          </a:p>
        </p:txBody>
      </p:sp>
      <p:sp>
        <p:nvSpPr>
          <p:cNvPr id="45" name="Shape 3"/>
          <p:cNvSpPr/>
          <p:nvPr/>
        </p:nvSpPr>
        <p:spPr>
          <a:xfrm>
            <a:off x="5029199" y="320040"/>
            <a:ext cx="3794761" cy="45262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" name="Shape 4"/>
          <p:cNvSpPr/>
          <p:nvPr/>
        </p:nvSpPr>
        <p:spPr>
          <a:xfrm>
            <a:off x="5029199" y="320040"/>
            <a:ext cx="3794761" cy="320041"/>
          </a:xfrm>
          <a:prstGeom prst="rect">
            <a:avLst/>
          </a:prstGeom>
          <a:solidFill>
            <a:srgbClr val="2A2A2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" name="Shape 5"/>
          <p:cNvSpPr/>
          <p:nvPr/>
        </p:nvSpPr>
        <p:spPr>
          <a:xfrm>
            <a:off x="5166359" y="438912"/>
            <a:ext cx="91441" cy="91441"/>
          </a:xfrm>
          <a:prstGeom prst="ellipse">
            <a:avLst/>
          </a:prstGeom>
          <a:solidFill>
            <a:srgbClr val="FF5F57"/>
          </a:solidFill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" name="Shape 6"/>
          <p:cNvSpPr/>
          <p:nvPr/>
        </p:nvSpPr>
        <p:spPr>
          <a:xfrm>
            <a:off x="5349240" y="438912"/>
            <a:ext cx="91441" cy="91441"/>
          </a:xfrm>
          <a:prstGeom prst="ellipse">
            <a:avLst/>
          </a:prstGeom>
          <a:solidFill>
            <a:srgbClr val="FFBD2E"/>
          </a:solidFill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9" name="Shape 7"/>
          <p:cNvSpPr/>
          <p:nvPr/>
        </p:nvSpPr>
        <p:spPr>
          <a:xfrm>
            <a:off x="5532120" y="438912"/>
            <a:ext cx="91441" cy="91441"/>
          </a:xfrm>
          <a:prstGeom prst="ellipse">
            <a:avLst/>
          </a:prstGeom>
          <a:solidFill>
            <a:srgbClr val="28C840"/>
          </a:solidFill>
          <a:ln w="12700">
            <a:solidFill>
              <a:srgbClr val="00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Shape 8"/>
          <p:cNvSpPr/>
          <p:nvPr/>
        </p:nvSpPr>
        <p:spPr>
          <a:xfrm>
            <a:off x="5623559" y="402336"/>
            <a:ext cx="2560321" cy="164593"/>
          </a:xfrm>
          <a:prstGeom prst="rect">
            <a:avLst/>
          </a:prstGeom>
          <a:solidFill>
            <a:srgbClr val="333333"/>
          </a:solidFill>
          <a:ln w="12700">
            <a:solidFill>
              <a:srgbClr val="44444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1" name="Text 9"/>
          <p:cNvSpPr txBox="1"/>
          <p:nvPr/>
        </p:nvSpPr>
        <p:spPr>
          <a:xfrm>
            <a:off x="5623559" y="416559"/>
            <a:ext cx="25603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700">
                <a:solidFill>
                  <a:srgbClr val="999999"/>
                </a:solidFill>
              </a:defRPr>
            </a:lvl1pPr>
          </a:lstStyle>
          <a:p>
            <a:pPr/>
            <a:r>
              <a:t>spiritstyle.hr</a:t>
            </a:r>
          </a:p>
        </p:txBody>
      </p:sp>
      <p:sp>
        <p:nvSpPr>
          <p:cNvPr id="52" name="Shape 10"/>
          <p:cNvSpPr/>
          <p:nvPr/>
        </p:nvSpPr>
        <p:spPr>
          <a:xfrm>
            <a:off x="5029199" y="640079"/>
            <a:ext cx="3794761" cy="1463042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" name="Text 11"/>
          <p:cNvSpPr txBox="1"/>
          <p:nvPr/>
        </p:nvSpPr>
        <p:spPr>
          <a:xfrm>
            <a:off x="5120640" y="998220"/>
            <a:ext cx="3611881" cy="15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pc="300" sz="11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SPIRIT STYLE </a:t>
            </a:r>
            <a:r>
              <a:t>CROATIA</a:t>
            </a:r>
          </a:p>
        </p:txBody>
      </p:sp>
      <p:sp>
        <p:nvSpPr>
          <p:cNvPr id="54" name="Text 12"/>
          <p:cNvSpPr txBox="1"/>
          <p:nvPr/>
        </p:nvSpPr>
        <p:spPr>
          <a:xfrm>
            <a:off x="5120640" y="1399540"/>
            <a:ext cx="36118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999999"/>
                </a:solidFill>
              </a:defRPr>
            </a:lvl1pPr>
          </a:lstStyle>
          <a:p>
            <a:pPr/>
            <a:r>
              <a:t>Platforma za destilerije</a:t>
            </a:r>
          </a:p>
        </p:txBody>
      </p:sp>
      <p:sp>
        <p:nvSpPr>
          <p:cNvPr id="55" name="Shape 13"/>
          <p:cNvSpPr/>
          <p:nvPr/>
        </p:nvSpPr>
        <p:spPr>
          <a:xfrm>
            <a:off x="5029199" y="2103120"/>
            <a:ext cx="3794761" cy="228601"/>
          </a:xfrm>
          <a:prstGeom prst="rect">
            <a:avLst/>
          </a:prstGeom>
          <a:solidFill>
            <a:srgbClr val="1D1D1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" name="Text 14"/>
          <p:cNvSpPr txBox="1"/>
          <p:nvPr/>
        </p:nvSpPr>
        <p:spPr>
          <a:xfrm>
            <a:off x="5102352" y="2149348"/>
            <a:ext cx="7315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Destilerije</a:t>
            </a:r>
          </a:p>
        </p:txBody>
      </p:sp>
      <p:sp>
        <p:nvSpPr>
          <p:cNvPr id="57" name="Text 15"/>
          <p:cNvSpPr txBox="1"/>
          <p:nvPr/>
        </p:nvSpPr>
        <p:spPr>
          <a:xfrm>
            <a:off x="5852159" y="2149348"/>
            <a:ext cx="7315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Rakije</a:t>
            </a:r>
          </a:p>
        </p:txBody>
      </p:sp>
      <p:sp>
        <p:nvSpPr>
          <p:cNvPr id="58" name="Text 16"/>
          <p:cNvSpPr txBox="1"/>
          <p:nvPr/>
        </p:nvSpPr>
        <p:spPr>
          <a:xfrm>
            <a:off x="6601968" y="2149348"/>
            <a:ext cx="7315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Ginovi</a:t>
            </a:r>
          </a:p>
        </p:txBody>
      </p:sp>
      <p:sp>
        <p:nvSpPr>
          <p:cNvPr id="59" name="Text 17"/>
          <p:cNvSpPr txBox="1"/>
          <p:nvPr/>
        </p:nvSpPr>
        <p:spPr>
          <a:xfrm>
            <a:off x="7351776" y="2149348"/>
            <a:ext cx="7315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Likeri</a:t>
            </a:r>
          </a:p>
        </p:txBody>
      </p:sp>
      <p:sp>
        <p:nvSpPr>
          <p:cNvPr id="60" name="Text 18"/>
          <p:cNvSpPr txBox="1"/>
          <p:nvPr/>
        </p:nvSpPr>
        <p:spPr>
          <a:xfrm>
            <a:off x="8101583" y="2149348"/>
            <a:ext cx="7315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Magazin</a:t>
            </a:r>
          </a:p>
        </p:txBody>
      </p:sp>
      <p:sp>
        <p:nvSpPr>
          <p:cNvPr id="61" name="Shape 19"/>
          <p:cNvSpPr/>
          <p:nvPr/>
        </p:nvSpPr>
        <p:spPr>
          <a:xfrm>
            <a:off x="5074920" y="242316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2" name="Shape 20"/>
          <p:cNvSpPr/>
          <p:nvPr/>
        </p:nvSpPr>
        <p:spPr>
          <a:xfrm>
            <a:off x="5074920" y="242316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3" name="Text 21"/>
          <p:cNvSpPr txBox="1"/>
          <p:nvPr/>
        </p:nvSpPr>
        <p:spPr>
          <a:xfrm>
            <a:off x="5120640" y="299973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64" name="Text 22"/>
          <p:cNvSpPr txBox="1"/>
          <p:nvPr/>
        </p:nvSpPr>
        <p:spPr>
          <a:xfrm>
            <a:off x="5120640" y="317347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  <p:sp>
        <p:nvSpPr>
          <p:cNvPr id="65" name="Shape 23"/>
          <p:cNvSpPr/>
          <p:nvPr/>
        </p:nvSpPr>
        <p:spPr>
          <a:xfrm>
            <a:off x="6318503" y="242316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" name="Shape 24"/>
          <p:cNvSpPr/>
          <p:nvPr/>
        </p:nvSpPr>
        <p:spPr>
          <a:xfrm>
            <a:off x="6318503" y="242316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" name="Text 25"/>
          <p:cNvSpPr txBox="1"/>
          <p:nvPr/>
        </p:nvSpPr>
        <p:spPr>
          <a:xfrm>
            <a:off x="6364223" y="299973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68" name="Text 26"/>
          <p:cNvSpPr txBox="1"/>
          <p:nvPr/>
        </p:nvSpPr>
        <p:spPr>
          <a:xfrm>
            <a:off x="6364223" y="317347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  <p:sp>
        <p:nvSpPr>
          <p:cNvPr id="69" name="Shape 27"/>
          <p:cNvSpPr/>
          <p:nvPr/>
        </p:nvSpPr>
        <p:spPr>
          <a:xfrm>
            <a:off x="7562088" y="242316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" name="Shape 28"/>
          <p:cNvSpPr/>
          <p:nvPr/>
        </p:nvSpPr>
        <p:spPr>
          <a:xfrm>
            <a:off x="7562088" y="242316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" name="Text 29"/>
          <p:cNvSpPr txBox="1"/>
          <p:nvPr/>
        </p:nvSpPr>
        <p:spPr>
          <a:xfrm>
            <a:off x="7607807" y="299973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72" name="Text 30"/>
          <p:cNvSpPr txBox="1"/>
          <p:nvPr/>
        </p:nvSpPr>
        <p:spPr>
          <a:xfrm>
            <a:off x="7607807" y="317347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  <p:sp>
        <p:nvSpPr>
          <p:cNvPr id="73" name="Shape 31"/>
          <p:cNvSpPr/>
          <p:nvPr/>
        </p:nvSpPr>
        <p:spPr>
          <a:xfrm>
            <a:off x="5074920" y="352044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4" name="Shape 32"/>
          <p:cNvSpPr/>
          <p:nvPr/>
        </p:nvSpPr>
        <p:spPr>
          <a:xfrm>
            <a:off x="5074920" y="352044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" name="Text 33"/>
          <p:cNvSpPr txBox="1"/>
          <p:nvPr/>
        </p:nvSpPr>
        <p:spPr>
          <a:xfrm>
            <a:off x="5120640" y="409701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76" name="Text 34"/>
          <p:cNvSpPr txBox="1"/>
          <p:nvPr/>
        </p:nvSpPr>
        <p:spPr>
          <a:xfrm>
            <a:off x="5120640" y="427075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  <p:sp>
        <p:nvSpPr>
          <p:cNvPr id="77" name="Shape 35"/>
          <p:cNvSpPr/>
          <p:nvPr/>
        </p:nvSpPr>
        <p:spPr>
          <a:xfrm>
            <a:off x="6318503" y="352044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Shape 36"/>
          <p:cNvSpPr/>
          <p:nvPr/>
        </p:nvSpPr>
        <p:spPr>
          <a:xfrm>
            <a:off x="6318503" y="352044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9" name="Text 37"/>
          <p:cNvSpPr txBox="1"/>
          <p:nvPr/>
        </p:nvSpPr>
        <p:spPr>
          <a:xfrm>
            <a:off x="6364223" y="409701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80" name="Text 38"/>
          <p:cNvSpPr txBox="1"/>
          <p:nvPr/>
        </p:nvSpPr>
        <p:spPr>
          <a:xfrm>
            <a:off x="6364223" y="427075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  <p:sp>
        <p:nvSpPr>
          <p:cNvPr id="81" name="Shape 39"/>
          <p:cNvSpPr/>
          <p:nvPr/>
        </p:nvSpPr>
        <p:spPr>
          <a:xfrm>
            <a:off x="7562088" y="3520440"/>
            <a:ext cx="1188721" cy="10058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2" name="Shape 40"/>
          <p:cNvSpPr/>
          <p:nvPr/>
        </p:nvSpPr>
        <p:spPr>
          <a:xfrm>
            <a:off x="7562088" y="3520440"/>
            <a:ext cx="1188721" cy="502920"/>
          </a:xfrm>
          <a:prstGeom prst="rect">
            <a:avLst/>
          </a:prstGeom>
          <a:solidFill>
            <a:srgbClr val="2D2D2D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3" name="Text 41"/>
          <p:cNvSpPr txBox="1"/>
          <p:nvPr/>
        </p:nvSpPr>
        <p:spPr>
          <a:xfrm>
            <a:off x="7607807" y="4097019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500">
                <a:solidFill>
                  <a:srgbClr val="999999"/>
                </a:solidFill>
              </a:defRPr>
            </a:lvl1pPr>
          </a:lstStyle>
          <a:p>
            <a:pPr/>
            <a:r>
              <a:t>Destilerija</a:t>
            </a:r>
          </a:p>
        </p:txBody>
      </p:sp>
      <p:sp>
        <p:nvSpPr>
          <p:cNvPr id="84" name="Text 42"/>
          <p:cNvSpPr txBox="1"/>
          <p:nvPr/>
        </p:nvSpPr>
        <p:spPr>
          <a:xfrm>
            <a:off x="7607807" y="4270755"/>
            <a:ext cx="109728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00">
                <a:solidFill>
                  <a:srgbClr val="CCCCCC"/>
                </a:solidFill>
              </a:defRPr>
            </a:lvl1pPr>
          </a:lstStyle>
          <a:p>
            <a:pPr/>
            <a:r>
              <a:t>Hrvatska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 0"/>
          <p:cNvSpPr txBox="1"/>
          <p:nvPr/>
        </p:nvSpPr>
        <p:spPr>
          <a:xfrm>
            <a:off x="548640" y="486410"/>
            <a:ext cx="804671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0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Tri načina da postanete dio platforme</a:t>
            </a:r>
          </a:p>
        </p:txBody>
      </p:sp>
      <p:sp>
        <p:nvSpPr>
          <p:cNvPr id="87" name="Shape 1"/>
          <p:cNvSpPr/>
          <p:nvPr/>
        </p:nvSpPr>
        <p:spPr>
          <a:xfrm>
            <a:off x="548640" y="1097280"/>
            <a:ext cx="8046719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" name="Shape 2"/>
          <p:cNvSpPr/>
          <p:nvPr/>
        </p:nvSpPr>
        <p:spPr>
          <a:xfrm>
            <a:off x="502919" y="1234439"/>
            <a:ext cx="2724913" cy="365760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9" name="Shape 3"/>
          <p:cNvSpPr/>
          <p:nvPr/>
        </p:nvSpPr>
        <p:spPr>
          <a:xfrm>
            <a:off x="502919" y="1234439"/>
            <a:ext cx="2724913" cy="64009"/>
          </a:xfrm>
          <a:prstGeom prst="rect">
            <a:avLst/>
          </a:prstGeom>
          <a:solidFill>
            <a:srgbClr val="999999"/>
          </a:solidFill>
          <a:ln w="12700">
            <a:solidFill>
              <a:srgbClr val="9999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Text 4"/>
          <p:cNvSpPr txBox="1"/>
          <p:nvPr/>
        </p:nvSpPr>
        <p:spPr>
          <a:xfrm>
            <a:off x="685799" y="1516819"/>
            <a:ext cx="2359154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300">
                <a:solidFill>
                  <a:srgbClr val="111111"/>
                </a:solidFill>
              </a:defRPr>
            </a:lvl1pPr>
          </a:lstStyle>
          <a:p>
            <a:pPr/>
            <a:r>
              <a:t>OSNOVNI</a:t>
            </a:r>
          </a:p>
        </p:txBody>
      </p:sp>
      <p:sp>
        <p:nvSpPr>
          <p:cNvPr id="91" name="Text 5"/>
          <p:cNvSpPr txBox="1"/>
          <p:nvPr/>
        </p:nvSpPr>
        <p:spPr>
          <a:xfrm>
            <a:off x="685799" y="1903730"/>
            <a:ext cx="2359154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0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500 €</a:t>
            </a:r>
          </a:p>
        </p:txBody>
      </p:sp>
      <p:sp>
        <p:nvSpPr>
          <p:cNvPr id="92" name="Text 6"/>
          <p:cNvSpPr txBox="1"/>
          <p:nvPr/>
        </p:nvSpPr>
        <p:spPr>
          <a:xfrm>
            <a:off x="685799" y="2491784"/>
            <a:ext cx="2359154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godišnje</a:t>
            </a:r>
          </a:p>
        </p:txBody>
      </p:sp>
      <p:sp>
        <p:nvSpPr>
          <p:cNvPr id="93" name="Shape 7"/>
          <p:cNvSpPr/>
          <p:nvPr/>
        </p:nvSpPr>
        <p:spPr>
          <a:xfrm>
            <a:off x="685800" y="2788920"/>
            <a:ext cx="2286000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4" name="Text 8"/>
          <p:cNvSpPr txBox="1"/>
          <p:nvPr/>
        </p:nvSpPr>
        <p:spPr>
          <a:xfrm>
            <a:off x="685799" y="3014537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Stranica destilerije</a:t>
            </a:r>
          </a:p>
        </p:txBody>
      </p:sp>
      <p:sp>
        <p:nvSpPr>
          <p:cNvPr id="95" name="Text 9"/>
          <p:cNvSpPr txBox="1"/>
          <p:nvPr/>
        </p:nvSpPr>
        <p:spPr>
          <a:xfrm>
            <a:off x="685799" y="3398585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Pregled asortimana</a:t>
            </a:r>
          </a:p>
        </p:txBody>
      </p:sp>
      <p:sp>
        <p:nvSpPr>
          <p:cNvPr id="96" name="Text 10"/>
          <p:cNvSpPr txBox="1"/>
          <p:nvPr/>
        </p:nvSpPr>
        <p:spPr>
          <a:xfrm>
            <a:off x="685799" y="3782633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Kategorizacija na sajtu</a:t>
            </a:r>
          </a:p>
        </p:txBody>
      </p:sp>
      <p:sp>
        <p:nvSpPr>
          <p:cNvPr id="97" name="Text 11"/>
          <p:cNvSpPr txBox="1"/>
          <p:nvPr/>
        </p:nvSpPr>
        <p:spPr>
          <a:xfrm>
            <a:off x="685799" y="4166681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Pominjanje na društvenim mrežama</a:t>
            </a:r>
          </a:p>
        </p:txBody>
      </p:sp>
      <p:sp>
        <p:nvSpPr>
          <p:cNvPr id="98" name="Shape 12"/>
          <p:cNvSpPr/>
          <p:nvPr/>
        </p:nvSpPr>
        <p:spPr>
          <a:xfrm>
            <a:off x="3364991" y="1234439"/>
            <a:ext cx="2724913" cy="3657601"/>
          </a:xfrm>
          <a:prstGeom prst="rect">
            <a:avLst/>
          </a:prstGeom>
          <a:solidFill>
            <a:srgbClr val="EBEBEB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Shape 13"/>
          <p:cNvSpPr/>
          <p:nvPr/>
        </p:nvSpPr>
        <p:spPr>
          <a:xfrm>
            <a:off x="3364991" y="1234439"/>
            <a:ext cx="2724913" cy="64009"/>
          </a:xfrm>
          <a:prstGeom prst="rect">
            <a:avLst/>
          </a:prstGeom>
          <a:solidFill>
            <a:srgbClr val="555555"/>
          </a:solidFill>
          <a:ln w="12700">
            <a:solidFill>
              <a:srgbClr val="55555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0" name="Text 14"/>
          <p:cNvSpPr txBox="1"/>
          <p:nvPr/>
        </p:nvSpPr>
        <p:spPr>
          <a:xfrm>
            <a:off x="3547871" y="1516819"/>
            <a:ext cx="2359153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300">
                <a:solidFill>
                  <a:srgbClr val="111111"/>
                </a:solidFill>
              </a:defRPr>
            </a:lvl1pPr>
          </a:lstStyle>
          <a:p>
            <a:pPr/>
            <a:r>
              <a:t>NAPREDNI</a:t>
            </a:r>
          </a:p>
        </p:txBody>
      </p:sp>
      <p:sp>
        <p:nvSpPr>
          <p:cNvPr id="101" name="Text 15"/>
          <p:cNvSpPr txBox="1"/>
          <p:nvPr/>
        </p:nvSpPr>
        <p:spPr>
          <a:xfrm>
            <a:off x="3547871" y="1903730"/>
            <a:ext cx="235915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0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1.200 €</a:t>
            </a:r>
          </a:p>
        </p:txBody>
      </p:sp>
      <p:sp>
        <p:nvSpPr>
          <p:cNvPr id="102" name="Text 16"/>
          <p:cNvSpPr txBox="1"/>
          <p:nvPr/>
        </p:nvSpPr>
        <p:spPr>
          <a:xfrm>
            <a:off x="3547871" y="2491784"/>
            <a:ext cx="2359153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godišnje</a:t>
            </a:r>
          </a:p>
        </p:txBody>
      </p:sp>
      <p:sp>
        <p:nvSpPr>
          <p:cNvPr id="103" name="Shape 17"/>
          <p:cNvSpPr/>
          <p:nvPr/>
        </p:nvSpPr>
        <p:spPr>
          <a:xfrm>
            <a:off x="3547871" y="2788920"/>
            <a:ext cx="2286001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" name="Text 18"/>
          <p:cNvSpPr txBox="1"/>
          <p:nvPr/>
        </p:nvSpPr>
        <p:spPr>
          <a:xfrm>
            <a:off x="3547871" y="3014537"/>
            <a:ext cx="2359153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Proširena stranica</a:t>
            </a:r>
          </a:p>
        </p:txBody>
      </p:sp>
      <p:sp>
        <p:nvSpPr>
          <p:cNvPr id="105" name="Text 19"/>
          <p:cNvSpPr txBox="1"/>
          <p:nvPr/>
        </p:nvSpPr>
        <p:spPr>
          <a:xfrm>
            <a:off x="3547871" y="3398585"/>
            <a:ext cx="2359153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6 </a:t>
            </a:r>
            <a:r>
              <a:rPr b="0">
                <a:solidFill>
                  <a:srgbClr val="555555"/>
                </a:solidFill>
              </a:rPr>
              <a:t>tematski tekst/godišnje</a:t>
            </a:r>
          </a:p>
        </p:txBody>
      </p:sp>
      <p:sp>
        <p:nvSpPr>
          <p:cNvPr id="106" name="Text 20"/>
          <p:cNvSpPr txBox="1"/>
          <p:nvPr/>
        </p:nvSpPr>
        <p:spPr>
          <a:xfrm>
            <a:off x="3547871" y="3700083"/>
            <a:ext cx="2359153" cy="335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Zasebna objava na društvenim mrežama</a:t>
            </a:r>
          </a:p>
        </p:txBody>
      </p:sp>
      <p:sp>
        <p:nvSpPr>
          <p:cNvPr id="107" name="Text 21"/>
          <p:cNvSpPr txBox="1"/>
          <p:nvPr/>
        </p:nvSpPr>
        <p:spPr>
          <a:xfrm>
            <a:off x="3547871" y="4166681"/>
            <a:ext cx="2359153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111111"/>
                </a:solidFill>
              </a:defRPr>
            </a:pPr>
            <a:r>
              <a:t>✓  </a:t>
            </a:r>
            <a:r>
              <a:rPr b="0">
                <a:solidFill>
                  <a:srgbClr val="555555"/>
                </a:solidFill>
              </a:rPr>
              <a:t>6 </a:t>
            </a:r>
            <a:r>
              <a:rPr b="0">
                <a:solidFill>
                  <a:srgbClr val="555555"/>
                </a:solidFill>
              </a:rPr>
              <a:t>× newsletter uključenje</a:t>
            </a:r>
          </a:p>
        </p:txBody>
      </p:sp>
      <p:sp>
        <p:nvSpPr>
          <p:cNvPr id="108" name="Shape 22"/>
          <p:cNvSpPr/>
          <p:nvPr/>
        </p:nvSpPr>
        <p:spPr>
          <a:xfrm>
            <a:off x="6236208" y="1234439"/>
            <a:ext cx="2724913" cy="3657601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9" name="Shape 23"/>
          <p:cNvSpPr/>
          <p:nvPr/>
        </p:nvSpPr>
        <p:spPr>
          <a:xfrm>
            <a:off x="6236208" y="1234439"/>
            <a:ext cx="2724913" cy="6400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0" name="Text 24"/>
          <p:cNvSpPr txBox="1"/>
          <p:nvPr/>
        </p:nvSpPr>
        <p:spPr>
          <a:xfrm>
            <a:off x="6419087" y="1516819"/>
            <a:ext cx="2359154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400" sz="1300">
                <a:solidFill>
                  <a:srgbClr val="FFFFFF"/>
                </a:solidFill>
              </a:defRPr>
            </a:lvl1pPr>
          </a:lstStyle>
          <a:p>
            <a:pPr/>
            <a:r>
              <a:t>PRO</a:t>
            </a:r>
          </a:p>
        </p:txBody>
      </p:sp>
      <p:sp>
        <p:nvSpPr>
          <p:cNvPr id="111" name="Text 25"/>
          <p:cNvSpPr txBox="1"/>
          <p:nvPr/>
        </p:nvSpPr>
        <p:spPr>
          <a:xfrm>
            <a:off x="6419087" y="1903730"/>
            <a:ext cx="2359154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2.000 €</a:t>
            </a:r>
          </a:p>
        </p:txBody>
      </p:sp>
      <p:sp>
        <p:nvSpPr>
          <p:cNvPr id="112" name="Text 26"/>
          <p:cNvSpPr txBox="1"/>
          <p:nvPr/>
        </p:nvSpPr>
        <p:spPr>
          <a:xfrm>
            <a:off x="6419087" y="2491784"/>
            <a:ext cx="2359154" cy="13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000">
                <a:solidFill>
                  <a:srgbClr val="999999"/>
                </a:solidFill>
              </a:defRPr>
            </a:lvl1pPr>
          </a:lstStyle>
          <a:p>
            <a:pPr/>
            <a:r>
              <a:t>godišnje</a:t>
            </a:r>
          </a:p>
        </p:txBody>
      </p:sp>
      <p:sp>
        <p:nvSpPr>
          <p:cNvPr id="113" name="Shape 27"/>
          <p:cNvSpPr/>
          <p:nvPr/>
        </p:nvSpPr>
        <p:spPr>
          <a:xfrm>
            <a:off x="6419088" y="2788920"/>
            <a:ext cx="2286001" cy="27433"/>
          </a:xfrm>
          <a:prstGeom prst="rect">
            <a:avLst/>
          </a:prstGeom>
          <a:solidFill>
            <a:srgbClr val="444444"/>
          </a:solidFill>
          <a:ln w="12700">
            <a:solidFill>
              <a:srgbClr val="44444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4" name="Text 28"/>
          <p:cNvSpPr txBox="1"/>
          <p:nvPr/>
        </p:nvSpPr>
        <p:spPr>
          <a:xfrm>
            <a:off x="6419087" y="3014537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FFFFFF"/>
                </a:solidFill>
              </a:defRPr>
            </a:pPr>
            <a:r>
              <a:t>✓  </a:t>
            </a:r>
            <a:r>
              <a:rPr b="0">
                <a:solidFill>
                  <a:srgbClr val="999999"/>
                </a:solidFill>
              </a:rPr>
              <a:t>Sve iz Naprednog paketa</a:t>
            </a:r>
          </a:p>
        </p:txBody>
      </p:sp>
      <p:sp>
        <p:nvSpPr>
          <p:cNvPr id="115" name="Text 29"/>
          <p:cNvSpPr txBox="1"/>
          <p:nvPr/>
        </p:nvSpPr>
        <p:spPr>
          <a:xfrm>
            <a:off x="6419087" y="3398585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FFFFFF"/>
                </a:solidFill>
              </a:defRPr>
            </a:pPr>
            <a:r>
              <a:t>✓  </a:t>
            </a:r>
            <a:r>
              <a:rPr b="0">
                <a:solidFill>
                  <a:srgbClr val="999999"/>
                </a:solidFill>
              </a:rPr>
              <a:t>Više sadržaja tijekom godine</a:t>
            </a:r>
          </a:p>
        </p:txBody>
      </p:sp>
      <p:sp>
        <p:nvSpPr>
          <p:cNvPr id="116" name="Text 30"/>
          <p:cNvSpPr txBox="1"/>
          <p:nvPr/>
        </p:nvSpPr>
        <p:spPr>
          <a:xfrm>
            <a:off x="6419087" y="3782633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FFFFFF"/>
                </a:solidFill>
              </a:defRPr>
            </a:pPr>
            <a:r>
              <a:t>✓  </a:t>
            </a:r>
            <a:r>
              <a:rPr b="0">
                <a:solidFill>
                  <a:srgbClr val="999999"/>
                </a:solidFill>
              </a:rPr>
              <a:t>Redovito isticanje na sajtu</a:t>
            </a:r>
          </a:p>
        </p:txBody>
      </p:sp>
      <p:sp>
        <p:nvSpPr>
          <p:cNvPr id="117" name="Text 31"/>
          <p:cNvSpPr txBox="1"/>
          <p:nvPr/>
        </p:nvSpPr>
        <p:spPr>
          <a:xfrm>
            <a:off x="6419087" y="4166681"/>
            <a:ext cx="2359154" cy="170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100">
                <a:solidFill>
                  <a:srgbClr val="FFFFFF"/>
                </a:solidFill>
              </a:defRPr>
            </a:pPr>
            <a:r>
              <a:t>✓  </a:t>
            </a:r>
            <a:r>
              <a:rPr b="0">
                <a:solidFill>
                  <a:srgbClr val="999999"/>
                </a:solidFill>
              </a:rPr>
              <a:t>Redovni newsletter nastup</a:t>
            </a:r>
          </a:p>
        </p:txBody>
      </p:sp>
      <p:sp>
        <p:nvSpPr>
          <p:cNvPr id="118" name="Text 32"/>
          <p:cNvSpPr txBox="1"/>
          <p:nvPr/>
        </p:nvSpPr>
        <p:spPr>
          <a:xfrm>
            <a:off x="548640" y="4874259"/>
            <a:ext cx="804671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900">
                <a:solidFill>
                  <a:srgbClr val="999999"/>
                </a:solidFill>
              </a:defRPr>
            </a:lvl1pPr>
          </a:lstStyle>
          <a:p>
            <a:pPr/>
            <a:r>
              <a:t>* Cijene vrijede samo za destilerije koje podrže projekt do kraja 2026. godine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 0"/>
          <p:cNvSpPr txBox="1"/>
          <p:nvPr/>
        </p:nvSpPr>
        <p:spPr>
          <a:xfrm>
            <a:off x="548640" y="436879"/>
            <a:ext cx="41148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8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Osnovni paket</a:t>
            </a:r>
          </a:p>
        </p:txBody>
      </p:sp>
      <p:sp>
        <p:nvSpPr>
          <p:cNvPr id="121" name="Text 1"/>
          <p:cNvSpPr txBox="1"/>
          <p:nvPr/>
        </p:nvSpPr>
        <p:spPr>
          <a:xfrm>
            <a:off x="548640" y="1032509"/>
            <a:ext cx="411480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rgbClr val="55555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500 € / godišnje</a:t>
            </a:r>
          </a:p>
        </p:txBody>
      </p:sp>
      <p:sp>
        <p:nvSpPr>
          <p:cNvPr id="122" name="Shape 2"/>
          <p:cNvSpPr/>
          <p:nvPr/>
        </p:nvSpPr>
        <p:spPr>
          <a:xfrm>
            <a:off x="548640" y="1463039"/>
            <a:ext cx="4114801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3" name="Text 3"/>
          <p:cNvSpPr txBox="1"/>
          <p:nvPr/>
        </p:nvSpPr>
        <p:spPr>
          <a:xfrm>
            <a:off x="548640" y="1789106"/>
            <a:ext cx="4114801" cy="57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555555"/>
                </a:solidFill>
              </a:defRPr>
            </a:lvl1pPr>
          </a:lstStyle>
          <a:p>
            <a:pPr/>
            <a:r>
              <a:t>Osnovno, trajno prisustvo na digitalnoj platformi. Idealno za destilerije koje žele profesionalnu prezentaciju bez dodatnih marketinških aktivnosti</a:t>
            </a:r>
          </a:p>
        </p:txBody>
      </p:sp>
      <p:sp>
        <p:nvSpPr>
          <p:cNvPr id="124" name="Shape 4"/>
          <p:cNvSpPr/>
          <p:nvPr/>
        </p:nvSpPr>
        <p:spPr>
          <a:xfrm>
            <a:off x="548640" y="2697479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5" name="Text 5"/>
          <p:cNvSpPr txBox="1"/>
          <p:nvPr/>
        </p:nvSpPr>
        <p:spPr>
          <a:xfrm>
            <a:off x="777239" y="2747063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Standardizirana stranica (one-pager)</a:t>
            </a:r>
          </a:p>
        </p:txBody>
      </p:sp>
      <p:sp>
        <p:nvSpPr>
          <p:cNvPr id="126" name="Shape 6"/>
          <p:cNvSpPr/>
          <p:nvPr/>
        </p:nvSpPr>
        <p:spPr>
          <a:xfrm>
            <a:off x="548640" y="3026664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7" name="Text 7"/>
          <p:cNvSpPr txBox="1"/>
          <p:nvPr/>
        </p:nvSpPr>
        <p:spPr>
          <a:xfrm>
            <a:off x="777239" y="3076247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Kratki opis brenda i pregled asortimana</a:t>
            </a:r>
          </a:p>
        </p:txBody>
      </p:sp>
      <p:sp>
        <p:nvSpPr>
          <p:cNvPr id="128" name="Shape 8"/>
          <p:cNvSpPr/>
          <p:nvPr/>
        </p:nvSpPr>
        <p:spPr>
          <a:xfrm>
            <a:off x="548640" y="3355847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" name="Text 9"/>
          <p:cNvSpPr txBox="1"/>
          <p:nvPr/>
        </p:nvSpPr>
        <p:spPr>
          <a:xfrm>
            <a:off x="777239" y="3405431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Fotografije koje dostavlja destilerija</a:t>
            </a:r>
          </a:p>
        </p:txBody>
      </p:sp>
      <p:sp>
        <p:nvSpPr>
          <p:cNvPr id="130" name="Shape 10"/>
          <p:cNvSpPr/>
          <p:nvPr/>
        </p:nvSpPr>
        <p:spPr>
          <a:xfrm>
            <a:off x="548640" y="3685032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1" name="Text 11"/>
          <p:cNvSpPr txBox="1"/>
          <p:nvPr/>
        </p:nvSpPr>
        <p:spPr>
          <a:xfrm>
            <a:off x="777239" y="3734615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Kontakt podaci i linkovi ka kanalima</a:t>
            </a:r>
          </a:p>
        </p:txBody>
      </p:sp>
      <p:sp>
        <p:nvSpPr>
          <p:cNvPr id="132" name="Shape 12"/>
          <p:cNvSpPr/>
          <p:nvPr/>
        </p:nvSpPr>
        <p:spPr>
          <a:xfrm>
            <a:off x="548640" y="4014215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" name="Text 13"/>
          <p:cNvSpPr txBox="1"/>
          <p:nvPr/>
        </p:nvSpPr>
        <p:spPr>
          <a:xfrm>
            <a:off x="777239" y="4063799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222222"/>
                </a:solidFill>
              </a:defRPr>
            </a:pPr>
            <a:r>
              <a:t>Uvrstite</a:t>
            </a:r>
            <a:r>
              <a:t>lj</a:t>
            </a:r>
            <a:r>
              <a:t> u relevantne kategorije sajta</a:t>
            </a:r>
          </a:p>
        </p:txBody>
      </p:sp>
      <p:sp>
        <p:nvSpPr>
          <p:cNvPr id="134" name="Shape 14"/>
          <p:cNvSpPr/>
          <p:nvPr/>
        </p:nvSpPr>
        <p:spPr>
          <a:xfrm>
            <a:off x="548640" y="4343399"/>
            <a:ext cx="45721" cy="201170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" name="Text 15"/>
          <p:cNvSpPr txBox="1"/>
          <p:nvPr/>
        </p:nvSpPr>
        <p:spPr>
          <a:xfrm>
            <a:off x="777239" y="4392983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Pasivna organska vidljivost kroz Google</a:t>
            </a:r>
          </a:p>
        </p:txBody>
      </p:sp>
      <p:sp>
        <p:nvSpPr>
          <p:cNvPr id="136" name="Shape 16"/>
          <p:cNvSpPr/>
          <p:nvPr/>
        </p:nvSpPr>
        <p:spPr>
          <a:xfrm>
            <a:off x="548640" y="4672584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7" name="Text 17"/>
          <p:cNvSpPr txBox="1"/>
          <p:nvPr/>
        </p:nvSpPr>
        <p:spPr>
          <a:xfrm>
            <a:off x="777239" y="4722167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Povremeno pominjanje na društvenim mrežama</a:t>
            </a:r>
          </a:p>
        </p:txBody>
      </p:sp>
      <p:sp>
        <p:nvSpPr>
          <p:cNvPr id="138" name="Shape 18"/>
          <p:cNvSpPr/>
          <p:nvPr/>
        </p:nvSpPr>
        <p:spPr>
          <a:xfrm>
            <a:off x="5029199" y="274319"/>
            <a:ext cx="3794761" cy="4617722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9" name="Text 19"/>
          <p:cNvSpPr txBox="1"/>
          <p:nvPr/>
        </p:nvSpPr>
        <p:spPr>
          <a:xfrm>
            <a:off x="5166359" y="485140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700">
                <a:solidFill>
                  <a:srgbClr val="999999"/>
                </a:solidFill>
              </a:defRPr>
            </a:lvl1pPr>
          </a:lstStyle>
          <a:p>
            <a:pPr/>
            <a:r>
              <a:t>STRANICA DESTILERIJE</a:t>
            </a:r>
          </a:p>
        </p:txBody>
      </p:sp>
      <p:sp>
        <p:nvSpPr>
          <p:cNvPr id="140" name="Shape 20"/>
          <p:cNvSpPr/>
          <p:nvPr/>
        </p:nvSpPr>
        <p:spPr>
          <a:xfrm>
            <a:off x="5029199" y="685800"/>
            <a:ext cx="3794761" cy="1371600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1" name="Text 21"/>
          <p:cNvSpPr txBox="1"/>
          <p:nvPr/>
        </p:nvSpPr>
        <p:spPr>
          <a:xfrm>
            <a:off x="5029199" y="1308100"/>
            <a:ext cx="37947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900">
                <a:solidFill>
                  <a:srgbClr val="999999"/>
                </a:solidFill>
              </a:defRPr>
            </a:lvl1pPr>
          </a:lstStyle>
          <a:p>
            <a:pPr/>
            <a:r>
              <a:t>[ fotografija destilerije ]</a:t>
            </a:r>
          </a:p>
        </p:txBody>
      </p:sp>
      <p:sp>
        <p:nvSpPr>
          <p:cNvPr id="142" name="Shape 22"/>
          <p:cNvSpPr/>
          <p:nvPr/>
        </p:nvSpPr>
        <p:spPr>
          <a:xfrm>
            <a:off x="5577840" y="1600199"/>
            <a:ext cx="2743201" cy="320042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3" name="Text 23"/>
          <p:cNvSpPr txBox="1"/>
          <p:nvPr/>
        </p:nvSpPr>
        <p:spPr>
          <a:xfrm>
            <a:off x="5577840" y="1692148"/>
            <a:ext cx="27432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800">
                <a:solidFill>
                  <a:srgbClr val="111111"/>
                </a:solidFill>
              </a:defRPr>
            </a:lvl1pPr>
          </a:lstStyle>
          <a:p>
            <a:pPr/>
            <a:r>
              <a:t>NAZIV DESTILERIJE</a:t>
            </a:r>
          </a:p>
        </p:txBody>
      </p:sp>
      <p:sp>
        <p:nvSpPr>
          <p:cNvPr id="144" name="Shape 24"/>
          <p:cNvSpPr/>
          <p:nvPr/>
        </p:nvSpPr>
        <p:spPr>
          <a:xfrm>
            <a:off x="5166359" y="2084832"/>
            <a:ext cx="3520441" cy="91441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5" name="Shape 25"/>
          <p:cNvSpPr/>
          <p:nvPr/>
        </p:nvSpPr>
        <p:spPr>
          <a:xfrm>
            <a:off x="5166359" y="2285999"/>
            <a:ext cx="3520441" cy="91442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6" name="Shape 26"/>
          <p:cNvSpPr/>
          <p:nvPr/>
        </p:nvSpPr>
        <p:spPr>
          <a:xfrm>
            <a:off x="5166359" y="2487167"/>
            <a:ext cx="3520441" cy="91441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7" name="Shape 27"/>
          <p:cNvSpPr/>
          <p:nvPr/>
        </p:nvSpPr>
        <p:spPr>
          <a:xfrm>
            <a:off x="5166359" y="2688335"/>
            <a:ext cx="2560321" cy="91441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8" name="Text 28"/>
          <p:cNvSpPr txBox="1"/>
          <p:nvPr/>
        </p:nvSpPr>
        <p:spPr>
          <a:xfrm>
            <a:off x="5166359" y="3008883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pc="200" sz="700">
                <a:solidFill>
                  <a:srgbClr val="999999"/>
                </a:solidFill>
              </a:defRPr>
            </a:lvl1pPr>
          </a:lstStyle>
          <a:p>
            <a:pPr/>
            <a:r>
              <a:t>ASORTIMAN</a:t>
            </a:r>
          </a:p>
        </p:txBody>
      </p:sp>
      <p:sp>
        <p:nvSpPr>
          <p:cNvPr id="149" name="Shape 29"/>
          <p:cNvSpPr/>
          <p:nvPr/>
        </p:nvSpPr>
        <p:spPr>
          <a:xfrm>
            <a:off x="5166359" y="3200400"/>
            <a:ext cx="1143001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0" name="Shape 30"/>
          <p:cNvSpPr/>
          <p:nvPr/>
        </p:nvSpPr>
        <p:spPr>
          <a:xfrm>
            <a:off x="5166359" y="3200399"/>
            <a:ext cx="1143001" cy="640082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1" name="Shape 31"/>
          <p:cNvSpPr/>
          <p:nvPr/>
        </p:nvSpPr>
        <p:spPr>
          <a:xfrm>
            <a:off x="5257799" y="3913632"/>
            <a:ext cx="731522" cy="7315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2" name="Shape 32"/>
          <p:cNvSpPr/>
          <p:nvPr/>
        </p:nvSpPr>
        <p:spPr>
          <a:xfrm>
            <a:off x="6373367" y="3200400"/>
            <a:ext cx="1143001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3" name="Shape 33"/>
          <p:cNvSpPr/>
          <p:nvPr/>
        </p:nvSpPr>
        <p:spPr>
          <a:xfrm>
            <a:off x="6373367" y="3200399"/>
            <a:ext cx="1143001" cy="640082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4" name="Shape 34"/>
          <p:cNvSpPr/>
          <p:nvPr/>
        </p:nvSpPr>
        <p:spPr>
          <a:xfrm>
            <a:off x="6464808" y="3913632"/>
            <a:ext cx="731521" cy="7315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5" name="Shape 35"/>
          <p:cNvSpPr/>
          <p:nvPr/>
        </p:nvSpPr>
        <p:spPr>
          <a:xfrm>
            <a:off x="7580376" y="3200400"/>
            <a:ext cx="1143001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6" name="Shape 36"/>
          <p:cNvSpPr/>
          <p:nvPr/>
        </p:nvSpPr>
        <p:spPr>
          <a:xfrm>
            <a:off x="7580376" y="3200399"/>
            <a:ext cx="1143001" cy="640082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7" name="Shape 37"/>
          <p:cNvSpPr/>
          <p:nvPr/>
        </p:nvSpPr>
        <p:spPr>
          <a:xfrm>
            <a:off x="7671816" y="3913632"/>
            <a:ext cx="731521" cy="7315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8" name="Text 38"/>
          <p:cNvSpPr txBox="1"/>
          <p:nvPr/>
        </p:nvSpPr>
        <p:spPr>
          <a:xfrm>
            <a:off x="5166359" y="4577079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600">
                <a:solidFill>
                  <a:srgbClr val="999999"/>
                </a:solidFill>
              </a:defRPr>
            </a:lvl1pPr>
          </a:lstStyle>
          <a:p>
            <a:pPr/>
            <a:r>
              <a:t>kontakt@destilerija.hr  |  spiritstyle.hr/destilerija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 0"/>
          <p:cNvSpPr txBox="1"/>
          <p:nvPr/>
        </p:nvSpPr>
        <p:spPr>
          <a:xfrm>
            <a:off x="548640" y="436879"/>
            <a:ext cx="41148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8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Napredni paket</a:t>
            </a:r>
          </a:p>
        </p:txBody>
      </p:sp>
      <p:sp>
        <p:nvSpPr>
          <p:cNvPr id="161" name="Text 1"/>
          <p:cNvSpPr txBox="1"/>
          <p:nvPr/>
        </p:nvSpPr>
        <p:spPr>
          <a:xfrm>
            <a:off x="548640" y="1032509"/>
            <a:ext cx="411480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rgbClr val="555555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1.200 € / godišnje</a:t>
            </a:r>
          </a:p>
        </p:txBody>
      </p:sp>
      <p:sp>
        <p:nvSpPr>
          <p:cNvPr id="162" name="Shape 2"/>
          <p:cNvSpPr/>
          <p:nvPr/>
        </p:nvSpPr>
        <p:spPr>
          <a:xfrm>
            <a:off x="548640" y="1463039"/>
            <a:ext cx="4114801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3" name="Text 3"/>
          <p:cNvSpPr txBox="1"/>
          <p:nvPr/>
        </p:nvSpPr>
        <p:spPr>
          <a:xfrm>
            <a:off x="548640" y="1844987"/>
            <a:ext cx="4114801" cy="369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555555"/>
                </a:solidFill>
              </a:defRPr>
            </a:lvl1pPr>
          </a:lstStyle>
          <a:p>
            <a:pPr/>
            <a:r>
              <a:t>Pojačana vidljivost i sadržajno prisustvo. Za destilerije koje žele biti više od listinga — s vlastitom pričom na platformi</a:t>
            </a:r>
          </a:p>
        </p:txBody>
      </p:sp>
      <p:sp>
        <p:nvSpPr>
          <p:cNvPr id="164" name="Shape 4"/>
          <p:cNvSpPr/>
          <p:nvPr/>
        </p:nvSpPr>
        <p:spPr>
          <a:xfrm>
            <a:off x="548640" y="2578607"/>
            <a:ext cx="45721" cy="201169"/>
          </a:xfrm>
          <a:prstGeom prst="rect">
            <a:avLst/>
          </a:prstGeom>
          <a:solidFill>
            <a:srgbClr val="999999"/>
          </a:solidFill>
          <a:ln w="12700">
            <a:solidFill>
              <a:srgbClr val="9999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5" name="Text 5"/>
          <p:cNvSpPr txBox="1"/>
          <p:nvPr/>
        </p:nvSpPr>
        <p:spPr>
          <a:xfrm>
            <a:off x="777239" y="2628191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200">
                <a:solidFill>
                  <a:srgbClr val="999999"/>
                </a:solidFill>
              </a:defRPr>
            </a:lvl1pPr>
          </a:lstStyle>
          <a:p>
            <a:pPr/>
            <a:r>
              <a:t>Sve iz Osnovnog paketa</a:t>
            </a:r>
          </a:p>
        </p:txBody>
      </p:sp>
      <p:sp>
        <p:nvSpPr>
          <p:cNvPr id="166" name="Shape 6"/>
          <p:cNvSpPr/>
          <p:nvPr/>
        </p:nvSpPr>
        <p:spPr>
          <a:xfrm>
            <a:off x="548640" y="2926079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7" name="Text 7"/>
          <p:cNvSpPr txBox="1"/>
          <p:nvPr/>
        </p:nvSpPr>
        <p:spPr>
          <a:xfrm>
            <a:off x="777239" y="2975663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Sadržajno obrađena stranica s proširenim tekstom</a:t>
            </a:r>
          </a:p>
        </p:txBody>
      </p:sp>
      <p:sp>
        <p:nvSpPr>
          <p:cNvPr id="168" name="Shape 8"/>
          <p:cNvSpPr/>
          <p:nvPr/>
        </p:nvSpPr>
        <p:spPr>
          <a:xfrm>
            <a:off x="548640" y="3273552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9" name="Text 9"/>
          <p:cNvSpPr txBox="1"/>
          <p:nvPr/>
        </p:nvSpPr>
        <p:spPr>
          <a:xfrm>
            <a:off x="777239" y="3323135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222222"/>
                </a:solidFill>
              </a:defRPr>
            </a:pPr>
            <a:r>
              <a:t>6</a:t>
            </a:r>
            <a:r>
              <a:t> tematski ili predstavljajući tekst godišnje</a:t>
            </a:r>
          </a:p>
        </p:txBody>
      </p:sp>
      <p:sp>
        <p:nvSpPr>
          <p:cNvPr id="170" name="Shape 10"/>
          <p:cNvSpPr/>
          <p:nvPr/>
        </p:nvSpPr>
        <p:spPr>
          <a:xfrm>
            <a:off x="548640" y="3621023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1" name="Text 11"/>
          <p:cNvSpPr txBox="1"/>
          <p:nvPr/>
        </p:nvSpPr>
        <p:spPr>
          <a:xfrm>
            <a:off x="777239" y="3670607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Optimiziran za čitanje i osnovnu vidljivost</a:t>
            </a:r>
          </a:p>
        </p:txBody>
      </p:sp>
      <p:sp>
        <p:nvSpPr>
          <p:cNvPr id="172" name="Shape 12"/>
          <p:cNvSpPr/>
          <p:nvPr/>
        </p:nvSpPr>
        <p:spPr>
          <a:xfrm>
            <a:off x="548640" y="3968496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3" name="Text 13"/>
          <p:cNvSpPr txBox="1"/>
          <p:nvPr/>
        </p:nvSpPr>
        <p:spPr>
          <a:xfrm>
            <a:off x="777239" y="4018079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222222"/>
                </a:solidFill>
              </a:defRPr>
            </a:pPr>
            <a:r>
              <a:t>Zasebna objav</a:t>
            </a:r>
            <a:r>
              <a:t>e</a:t>
            </a:r>
            <a:r>
              <a:t> ili serij</a:t>
            </a:r>
            <a:r>
              <a:t>e</a:t>
            </a:r>
            <a:r>
              <a:t> na društvenim mrežama</a:t>
            </a:r>
          </a:p>
        </p:txBody>
      </p:sp>
      <p:sp>
        <p:nvSpPr>
          <p:cNvPr id="174" name="Shape 14"/>
          <p:cNvSpPr/>
          <p:nvPr/>
        </p:nvSpPr>
        <p:spPr>
          <a:xfrm>
            <a:off x="548640" y="4315967"/>
            <a:ext cx="45721" cy="201169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5" name="Text 15"/>
          <p:cNvSpPr txBox="1"/>
          <p:nvPr/>
        </p:nvSpPr>
        <p:spPr>
          <a:xfrm>
            <a:off x="777239" y="4365551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222222"/>
                </a:solidFill>
              </a:defRPr>
            </a:pPr>
            <a:r>
              <a:t>6 </a:t>
            </a:r>
            <a:r>
              <a:t>× pojavljivanje u newsletter komunikaciji</a:t>
            </a:r>
          </a:p>
        </p:txBody>
      </p:sp>
      <p:sp>
        <p:nvSpPr>
          <p:cNvPr id="176" name="Shape 16"/>
          <p:cNvSpPr/>
          <p:nvPr/>
        </p:nvSpPr>
        <p:spPr>
          <a:xfrm>
            <a:off x="5029199" y="274319"/>
            <a:ext cx="3794761" cy="4617722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7" name="Text 17"/>
          <p:cNvSpPr txBox="1"/>
          <p:nvPr/>
        </p:nvSpPr>
        <p:spPr>
          <a:xfrm>
            <a:off x="5166359" y="462280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700">
                <a:solidFill>
                  <a:srgbClr val="999999"/>
                </a:solidFill>
              </a:defRPr>
            </a:lvl1pPr>
          </a:lstStyle>
          <a:p>
            <a:pPr/>
            <a:r>
              <a:t>TEMATSKI TEKST — PRIMJER</a:t>
            </a:r>
          </a:p>
        </p:txBody>
      </p:sp>
      <p:sp>
        <p:nvSpPr>
          <p:cNvPr id="178" name="Shape 18"/>
          <p:cNvSpPr/>
          <p:nvPr/>
        </p:nvSpPr>
        <p:spPr>
          <a:xfrm>
            <a:off x="5029199" y="658368"/>
            <a:ext cx="3794761" cy="1417320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9" name="Text 19"/>
          <p:cNvSpPr txBox="1"/>
          <p:nvPr/>
        </p:nvSpPr>
        <p:spPr>
          <a:xfrm>
            <a:off x="5029199" y="1303528"/>
            <a:ext cx="379476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900">
                <a:solidFill>
                  <a:srgbClr val="999999"/>
                </a:solidFill>
              </a:defRPr>
            </a:lvl1pPr>
          </a:lstStyle>
          <a:p>
            <a:pPr/>
            <a:r>
              <a:t>[ naslovna fotografija članka ]</a:t>
            </a:r>
          </a:p>
        </p:txBody>
      </p:sp>
      <p:sp>
        <p:nvSpPr>
          <p:cNvPr id="180" name="Text 20"/>
          <p:cNvSpPr txBox="1"/>
          <p:nvPr/>
        </p:nvSpPr>
        <p:spPr>
          <a:xfrm>
            <a:off x="5166359" y="2249932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999999"/>
                </a:solidFill>
              </a:defRPr>
            </a:lvl1pPr>
          </a:lstStyle>
          <a:p>
            <a:pPr/>
            <a:r>
              <a:t>Priča o destileriji:</a:t>
            </a:r>
          </a:p>
        </p:txBody>
      </p:sp>
      <p:sp>
        <p:nvSpPr>
          <p:cNvPr id="181" name="Text 21"/>
          <p:cNvSpPr txBox="1"/>
          <p:nvPr/>
        </p:nvSpPr>
        <p:spPr>
          <a:xfrm>
            <a:off x="5166359" y="2517140"/>
            <a:ext cx="352044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Od tradicije do</a:t>
            </a:r>
          </a:p>
          <a:p>
            <a:pPr>
              <a:defRPr b="1" sz="1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prepoznatljivog brenda</a:t>
            </a:r>
          </a:p>
        </p:txBody>
      </p:sp>
      <p:sp>
        <p:nvSpPr>
          <p:cNvPr id="182" name="Shape 22"/>
          <p:cNvSpPr/>
          <p:nvPr/>
        </p:nvSpPr>
        <p:spPr>
          <a:xfrm>
            <a:off x="5166359" y="3127248"/>
            <a:ext cx="3520441" cy="91441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3" name="Shape 23"/>
          <p:cNvSpPr/>
          <p:nvPr/>
        </p:nvSpPr>
        <p:spPr>
          <a:xfrm>
            <a:off x="5166359" y="3310128"/>
            <a:ext cx="3520441" cy="91441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4" name="Shape 24"/>
          <p:cNvSpPr/>
          <p:nvPr/>
        </p:nvSpPr>
        <p:spPr>
          <a:xfrm>
            <a:off x="5166359" y="3493008"/>
            <a:ext cx="3520441" cy="91441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5" name="Shape 25"/>
          <p:cNvSpPr/>
          <p:nvPr/>
        </p:nvSpPr>
        <p:spPr>
          <a:xfrm>
            <a:off x="5166359" y="3675888"/>
            <a:ext cx="3520441" cy="91441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6" name="Shape 26"/>
          <p:cNvSpPr/>
          <p:nvPr/>
        </p:nvSpPr>
        <p:spPr>
          <a:xfrm>
            <a:off x="5166359" y="3858767"/>
            <a:ext cx="2286001" cy="91441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7" name="Shape 27"/>
          <p:cNvSpPr/>
          <p:nvPr/>
        </p:nvSpPr>
        <p:spPr>
          <a:xfrm>
            <a:off x="5029199" y="4160520"/>
            <a:ext cx="3794761" cy="64008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8" name="Text 28"/>
          <p:cNvSpPr txBox="1"/>
          <p:nvPr/>
        </p:nvSpPr>
        <p:spPr>
          <a:xfrm>
            <a:off x="5166359" y="4353051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555555"/>
                </a:solidFill>
              </a:defRPr>
            </a:lvl1pPr>
          </a:lstStyle>
          <a:p>
            <a:pPr/>
            <a:r>
              <a:t>Objava na @spiritstyle.hr  --  'Upoznajte: [Destilerija]'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0"/>
          <p:cNvSpPr txBox="1"/>
          <p:nvPr/>
        </p:nvSpPr>
        <p:spPr>
          <a:xfrm>
            <a:off x="548640" y="436879"/>
            <a:ext cx="41148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Pro paket</a:t>
            </a:r>
          </a:p>
        </p:txBody>
      </p:sp>
      <p:sp>
        <p:nvSpPr>
          <p:cNvPr id="191" name="Text 1"/>
          <p:cNvSpPr txBox="1"/>
          <p:nvPr/>
        </p:nvSpPr>
        <p:spPr>
          <a:xfrm>
            <a:off x="548640" y="1032509"/>
            <a:ext cx="411480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2.000 € / godišnje</a:t>
            </a:r>
          </a:p>
        </p:txBody>
      </p:sp>
      <p:sp>
        <p:nvSpPr>
          <p:cNvPr id="192" name="Shape 2"/>
          <p:cNvSpPr/>
          <p:nvPr/>
        </p:nvSpPr>
        <p:spPr>
          <a:xfrm>
            <a:off x="548640" y="1463039"/>
            <a:ext cx="4114801" cy="27433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3" name="Text 3"/>
          <p:cNvSpPr txBox="1"/>
          <p:nvPr/>
        </p:nvSpPr>
        <p:spPr>
          <a:xfrm>
            <a:off x="548640" y="1789106"/>
            <a:ext cx="4114801" cy="57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300">
                <a:solidFill>
                  <a:srgbClr val="999999"/>
                </a:solidFill>
              </a:defRPr>
            </a:pPr>
            <a:r>
              <a:t>Aktivni partner na platformi. Spirit Style </a:t>
            </a:r>
            <a:r>
              <a:t>Croatia</a:t>
            </a:r>
            <a:r>
              <a:t> postaje vaš stalni digitalni kanal — sadržaj, vidljivost i komunikacija tokom cijele godine</a:t>
            </a:r>
          </a:p>
        </p:txBody>
      </p:sp>
      <p:sp>
        <p:nvSpPr>
          <p:cNvPr id="194" name="Shape 4"/>
          <p:cNvSpPr/>
          <p:nvPr/>
        </p:nvSpPr>
        <p:spPr>
          <a:xfrm>
            <a:off x="548640" y="2670048"/>
            <a:ext cx="45721" cy="201169"/>
          </a:xfrm>
          <a:prstGeom prst="rect">
            <a:avLst/>
          </a:prstGeom>
          <a:solidFill>
            <a:srgbClr val="444444"/>
          </a:solidFill>
          <a:ln w="12700">
            <a:solidFill>
              <a:srgbClr val="44444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5" name="Text 5"/>
          <p:cNvSpPr txBox="1"/>
          <p:nvPr/>
        </p:nvSpPr>
        <p:spPr>
          <a:xfrm>
            <a:off x="777239" y="2719631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200">
                <a:solidFill>
                  <a:srgbClr val="555555"/>
                </a:solidFill>
              </a:defRPr>
            </a:lvl1pPr>
          </a:lstStyle>
          <a:p>
            <a:pPr/>
            <a:r>
              <a:t>Sve iz Naprednog paketa</a:t>
            </a:r>
          </a:p>
        </p:txBody>
      </p:sp>
      <p:sp>
        <p:nvSpPr>
          <p:cNvPr id="196" name="Shape 6"/>
          <p:cNvSpPr/>
          <p:nvPr/>
        </p:nvSpPr>
        <p:spPr>
          <a:xfrm>
            <a:off x="548640" y="2999232"/>
            <a:ext cx="45721" cy="20116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7" name="Text 7"/>
          <p:cNvSpPr txBox="1"/>
          <p:nvPr/>
        </p:nvSpPr>
        <p:spPr>
          <a:xfrm>
            <a:off x="777239" y="3048815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Više tekstova i sadržaja godišnje</a:t>
            </a:r>
          </a:p>
        </p:txBody>
      </p:sp>
      <p:sp>
        <p:nvSpPr>
          <p:cNvPr id="198" name="Shape 8"/>
          <p:cNvSpPr/>
          <p:nvPr/>
        </p:nvSpPr>
        <p:spPr>
          <a:xfrm>
            <a:off x="548640" y="3328415"/>
            <a:ext cx="45721" cy="20116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9" name="Text 9"/>
          <p:cNvSpPr txBox="1"/>
          <p:nvPr/>
        </p:nvSpPr>
        <p:spPr>
          <a:xfrm>
            <a:off x="777239" y="3377999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Tematski, sezonski i predstavljajući sadržaji</a:t>
            </a:r>
          </a:p>
        </p:txBody>
      </p:sp>
      <p:sp>
        <p:nvSpPr>
          <p:cNvPr id="200" name="Shape 10"/>
          <p:cNvSpPr/>
          <p:nvPr/>
        </p:nvSpPr>
        <p:spPr>
          <a:xfrm>
            <a:off x="548640" y="3657599"/>
            <a:ext cx="45721" cy="20117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1" name="Text 11"/>
          <p:cNvSpPr txBox="1"/>
          <p:nvPr/>
        </p:nvSpPr>
        <p:spPr>
          <a:xfrm>
            <a:off x="777239" y="3707183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Redovito isticanje unutar relevantnih kategorija</a:t>
            </a:r>
          </a:p>
        </p:txBody>
      </p:sp>
      <p:sp>
        <p:nvSpPr>
          <p:cNvPr id="202" name="Shape 12"/>
          <p:cNvSpPr/>
          <p:nvPr/>
        </p:nvSpPr>
        <p:spPr>
          <a:xfrm>
            <a:off x="548640" y="3986784"/>
            <a:ext cx="45721" cy="20116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3" name="Text 13"/>
          <p:cNvSpPr txBox="1"/>
          <p:nvPr/>
        </p:nvSpPr>
        <p:spPr>
          <a:xfrm>
            <a:off x="777239" y="4036367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Aktivnije prisustvo na društvenim mrežama</a:t>
            </a:r>
          </a:p>
        </p:txBody>
      </p:sp>
      <p:sp>
        <p:nvSpPr>
          <p:cNvPr id="204" name="Shape 14"/>
          <p:cNvSpPr/>
          <p:nvPr/>
        </p:nvSpPr>
        <p:spPr>
          <a:xfrm>
            <a:off x="548640" y="4315967"/>
            <a:ext cx="45721" cy="20116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5" name="Text 15"/>
          <p:cNvSpPr txBox="1"/>
          <p:nvPr/>
        </p:nvSpPr>
        <p:spPr>
          <a:xfrm>
            <a:off x="777239" y="4365551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Redoviti nastup u newsletter komunikaciji</a:t>
            </a:r>
          </a:p>
        </p:txBody>
      </p:sp>
      <p:sp>
        <p:nvSpPr>
          <p:cNvPr id="206" name="Shape 16"/>
          <p:cNvSpPr/>
          <p:nvPr/>
        </p:nvSpPr>
        <p:spPr>
          <a:xfrm>
            <a:off x="548640" y="4645152"/>
            <a:ext cx="45721" cy="20116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7" name="Text 17"/>
          <p:cNvSpPr txBox="1"/>
          <p:nvPr/>
        </p:nvSpPr>
        <p:spPr>
          <a:xfrm>
            <a:off x="777239" y="4694735"/>
            <a:ext cx="37490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Osnovna sadržajna i tehnička optimizacija</a:t>
            </a:r>
          </a:p>
        </p:txBody>
      </p:sp>
      <p:sp>
        <p:nvSpPr>
          <p:cNvPr id="208" name="Shape 18"/>
          <p:cNvSpPr/>
          <p:nvPr/>
        </p:nvSpPr>
        <p:spPr>
          <a:xfrm>
            <a:off x="5029199" y="274320"/>
            <a:ext cx="3794761" cy="21488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9" name="Text 19"/>
          <p:cNvSpPr txBox="1"/>
          <p:nvPr/>
        </p:nvSpPr>
        <p:spPr>
          <a:xfrm>
            <a:off x="5166359" y="462280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pc="300" sz="700">
                <a:solidFill>
                  <a:srgbClr val="999999"/>
                </a:solidFill>
              </a:defRPr>
            </a:lvl1pPr>
          </a:lstStyle>
          <a:p>
            <a:pPr/>
            <a:r>
              <a:t>NEWSLETTER — PRIMJER</a:t>
            </a:r>
          </a:p>
        </p:txBody>
      </p:sp>
      <p:sp>
        <p:nvSpPr>
          <p:cNvPr id="210" name="Shape 20"/>
          <p:cNvSpPr/>
          <p:nvPr/>
        </p:nvSpPr>
        <p:spPr>
          <a:xfrm>
            <a:off x="5166359" y="713232"/>
            <a:ext cx="3520441" cy="109728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1" name="Text 21"/>
          <p:cNvSpPr txBox="1"/>
          <p:nvPr/>
        </p:nvSpPr>
        <p:spPr>
          <a:xfrm>
            <a:off x="5166359" y="786891"/>
            <a:ext cx="35204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700">
                <a:solidFill>
                  <a:srgbClr val="CCCCCC"/>
                </a:solidFill>
              </a:defRPr>
            </a:lvl1pPr>
          </a:lstStyle>
          <a:p>
            <a:pPr/>
            <a:r>
              <a:t>Spirit Style Hrvatska  ·  Ovaj tjedan na platformi</a:t>
            </a:r>
          </a:p>
        </p:txBody>
      </p:sp>
      <p:sp>
        <p:nvSpPr>
          <p:cNvPr id="212" name="Shape 22"/>
          <p:cNvSpPr/>
          <p:nvPr/>
        </p:nvSpPr>
        <p:spPr>
          <a:xfrm>
            <a:off x="5166359" y="1051560"/>
            <a:ext cx="1691641" cy="822961"/>
          </a:xfrm>
          <a:prstGeom prst="rect">
            <a:avLst/>
          </a:prstGeom>
          <a:solidFill>
            <a:srgbClr val="2A2A2A"/>
          </a:solidFill>
          <a:ln w="12700">
            <a:solidFill>
              <a:srgbClr val="3A3A3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3" name="Text 23"/>
          <p:cNvSpPr txBox="1"/>
          <p:nvPr/>
        </p:nvSpPr>
        <p:spPr>
          <a:xfrm>
            <a:off x="5166359" y="1336040"/>
            <a:ext cx="169164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9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DESTILERIJA</a:t>
            </a:r>
          </a:p>
          <a:p>
            <a:pPr algn="ctr">
              <a:defRPr b="1" sz="9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U FOKUSU</a:t>
            </a:r>
          </a:p>
        </p:txBody>
      </p:sp>
      <p:sp>
        <p:nvSpPr>
          <p:cNvPr id="214" name="Text 24"/>
          <p:cNvSpPr txBox="1"/>
          <p:nvPr/>
        </p:nvSpPr>
        <p:spPr>
          <a:xfrm>
            <a:off x="6949440" y="1214663"/>
            <a:ext cx="1737361" cy="231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800">
                <a:solidFill>
                  <a:srgbClr val="999999"/>
                </a:solidFill>
              </a:defRPr>
            </a:pPr>
            <a:r>
              <a:t>Vaša priča</a:t>
            </a:r>
          </a:p>
          <a:p>
            <a:pPr>
              <a:defRPr sz="800">
                <a:solidFill>
                  <a:srgbClr val="999999"/>
                </a:solidFill>
              </a:defRPr>
            </a:pPr>
            <a:r>
              <a:t>ovu čitatelju</a:t>
            </a:r>
          </a:p>
        </p:txBody>
      </p:sp>
      <p:sp>
        <p:nvSpPr>
          <p:cNvPr id="215" name="Shape 25"/>
          <p:cNvSpPr/>
          <p:nvPr/>
        </p:nvSpPr>
        <p:spPr>
          <a:xfrm>
            <a:off x="6949440" y="1627632"/>
            <a:ext cx="1737361" cy="73153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6" name="Shape 26"/>
          <p:cNvSpPr/>
          <p:nvPr/>
        </p:nvSpPr>
        <p:spPr>
          <a:xfrm>
            <a:off x="6949440" y="1764792"/>
            <a:ext cx="1280161" cy="73153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7" name="Shape 27"/>
          <p:cNvSpPr/>
          <p:nvPr/>
        </p:nvSpPr>
        <p:spPr>
          <a:xfrm>
            <a:off x="5029199" y="2542032"/>
            <a:ext cx="1207010" cy="1188721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8" name="Text 28"/>
          <p:cNvSpPr txBox="1"/>
          <p:nvPr/>
        </p:nvSpPr>
        <p:spPr>
          <a:xfrm>
            <a:off x="5074920" y="2727452"/>
            <a:ext cx="111556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6+</a:t>
            </a:r>
          </a:p>
        </p:txBody>
      </p:sp>
      <p:sp>
        <p:nvSpPr>
          <p:cNvPr id="219" name="Text 29"/>
          <p:cNvSpPr txBox="1"/>
          <p:nvPr/>
        </p:nvSpPr>
        <p:spPr>
          <a:xfrm>
            <a:off x="5074920" y="3347212"/>
            <a:ext cx="111556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999999"/>
                </a:solidFill>
              </a:defRPr>
            </a:lvl1pPr>
          </a:lstStyle>
          <a:p>
            <a:pPr/>
            <a:r>
              <a:t>tekstova/god.</a:t>
            </a:r>
          </a:p>
        </p:txBody>
      </p:sp>
      <p:sp>
        <p:nvSpPr>
          <p:cNvPr id="220" name="Shape 30"/>
          <p:cNvSpPr/>
          <p:nvPr/>
        </p:nvSpPr>
        <p:spPr>
          <a:xfrm>
            <a:off x="6291071" y="2542032"/>
            <a:ext cx="1207009" cy="1188721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1" name="Text 31"/>
          <p:cNvSpPr txBox="1"/>
          <p:nvPr/>
        </p:nvSpPr>
        <p:spPr>
          <a:xfrm>
            <a:off x="6336791" y="2727452"/>
            <a:ext cx="111556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8+</a:t>
            </a:r>
          </a:p>
        </p:txBody>
      </p:sp>
      <p:sp>
        <p:nvSpPr>
          <p:cNvPr id="222" name="Text 32"/>
          <p:cNvSpPr txBox="1"/>
          <p:nvPr/>
        </p:nvSpPr>
        <p:spPr>
          <a:xfrm>
            <a:off x="6336791" y="3347212"/>
            <a:ext cx="111556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999999"/>
                </a:solidFill>
              </a:defRPr>
            </a:lvl1pPr>
          </a:lstStyle>
          <a:p>
            <a:pPr/>
            <a:r>
              <a:t>IG objava/god.</a:t>
            </a:r>
          </a:p>
        </p:txBody>
      </p:sp>
      <p:sp>
        <p:nvSpPr>
          <p:cNvPr id="223" name="Shape 33"/>
          <p:cNvSpPr/>
          <p:nvPr/>
        </p:nvSpPr>
        <p:spPr>
          <a:xfrm>
            <a:off x="7552943" y="2542032"/>
            <a:ext cx="1207009" cy="1188721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4" name="Text 34"/>
          <p:cNvSpPr txBox="1"/>
          <p:nvPr/>
        </p:nvSpPr>
        <p:spPr>
          <a:xfrm>
            <a:off x="7598664" y="2727452"/>
            <a:ext cx="111556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4×</a:t>
            </a:r>
          </a:p>
        </p:txBody>
      </p:sp>
      <p:sp>
        <p:nvSpPr>
          <p:cNvPr id="225" name="Text 35"/>
          <p:cNvSpPr txBox="1"/>
          <p:nvPr/>
        </p:nvSpPr>
        <p:spPr>
          <a:xfrm>
            <a:off x="7598664" y="3347212"/>
            <a:ext cx="1115569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999999"/>
                </a:solidFill>
              </a:defRPr>
            </a:lvl1pPr>
          </a:lstStyle>
          <a:p>
            <a:pPr/>
            <a:r>
              <a:t>newsletter</a:t>
            </a:r>
          </a:p>
        </p:txBody>
      </p:sp>
      <p:sp>
        <p:nvSpPr>
          <p:cNvPr id="226" name="Shape 36"/>
          <p:cNvSpPr/>
          <p:nvPr/>
        </p:nvSpPr>
        <p:spPr>
          <a:xfrm>
            <a:off x="5029199" y="3822191"/>
            <a:ext cx="3794761" cy="1069849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7" name="Text 37"/>
          <p:cNvSpPr txBox="1"/>
          <p:nvPr/>
        </p:nvSpPr>
        <p:spPr>
          <a:xfrm>
            <a:off x="5166359" y="4192314"/>
            <a:ext cx="3520441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000">
                <a:solidFill>
                  <a:srgbClr val="999999"/>
                </a:solidFill>
              </a:defRPr>
            </a:lvl1pPr>
          </a:lstStyle>
          <a:p>
            <a:pPr/>
            <a:r>
              <a:t>Kontinuirani rad · Planiranje sadržaja · Koordinacija · Tehnička realizacija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 0"/>
          <p:cNvSpPr txBox="1"/>
          <p:nvPr/>
        </p:nvSpPr>
        <p:spPr>
          <a:xfrm>
            <a:off x="548640" y="368300"/>
            <a:ext cx="804671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8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Usporedba paketa</a:t>
            </a:r>
          </a:p>
        </p:txBody>
      </p:sp>
      <p:sp>
        <p:nvSpPr>
          <p:cNvPr id="230" name="Shape 1"/>
          <p:cNvSpPr/>
          <p:nvPr/>
        </p:nvSpPr>
        <p:spPr>
          <a:xfrm>
            <a:off x="457199" y="960119"/>
            <a:ext cx="2926082" cy="640081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1" name="Shape 3"/>
          <p:cNvSpPr/>
          <p:nvPr/>
        </p:nvSpPr>
        <p:spPr>
          <a:xfrm>
            <a:off x="3456432" y="960119"/>
            <a:ext cx="1828801" cy="64008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2" name="Text 4"/>
          <p:cNvSpPr txBox="1"/>
          <p:nvPr/>
        </p:nvSpPr>
        <p:spPr>
          <a:xfrm>
            <a:off x="3547871" y="1129074"/>
            <a:ext cx="1645921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pc="200" sz="1000">
                <a:solidFill>
                  <a:srgbClr val="111111"/>
                </a:solidFill>
              </a:defRPr>
            </a:pPr>
            <a:r>
              <a:t>OSNOVNI</a:t>
            </a:r>
          </a:p>
          <a:p>
            <a:pPr algn="ctr">
              <a:defRPr b="1" spc="200" sz="1000">
                <a:solidFill>
                  <a:srgbClr val="111111"/>
                </a:solidFill>
              </a:defRPr>
            </a:pPr>
            <a:r>
              <a:t>500 €</a:t>
            </a:r>
          </a:p>
        </p:txBody>
      </p:sp>
      <p:sp>
        <p:nvSpPr>
          <p:cNvPr id="233" name="Shape 5"/>
          <p:cNvSpPr/>
          <p:nvPr/>
        </p:nvSpPr>
        <p:spPr>
          <a:xfrm>
            <a:off x="5321808" y="960119"/>
            <a:ext cx="1828801" cy="640081"/>
          </a:xfrm>
          <a:prstGeom prst="rect">
            <a:avLst/>
          </a:prstGeom>
          <a:solidFill>
            <a:srgbClr val="EBEBEB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4" name="Text 6"/>
          <p:cNvSpPr txBox="1"/>
          <p:nvPr/>
        </p:nvSpPr>
        <p:spPr>
          <a:xfrm>
            <a:off x="5413247" y="1129074"/>
            <a:ext cx="1645921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pc="200" sz="1000">
                <a:solidFill>
                  <a:srgbClr val="111111"/>
                </a:solidFill>
              </a:defRPr>
            </a:pPr>
            <a:r>
              <a:t>NAPREDNI</a:t>
            </a:r>
          </a:p>
          <a:p>
            <a:pPr algn="ctr">
              <a:defRPr b="1" spc="200" sz="1000">
                <a:solidFill>
                  <a:srgbClr val="111111"/>
                </a:solidFill>
              </a:defRPr>
            </a:pPr>
            <a:r>
              <a:t>1.200 €</a:t>
            </a:r>
          </a:p>
        </p:txBody>
      </p:sp>
      <p:sp>
        <p:nvSpPr>
          <p:cNvPr id="235" name="Shape 7"/>
          <p:cNvSpPr/>
          <p:nvPr/>
        </p:nvSpPr>
        <p:spPr>
          <a:xfrm>
            <a:off x="7187183" y="960119"/>
            <a:ext cx="1828801" cy="640081"/>
          </a:xfrm>
          <a:prstGeom prst="rect">
            <a:avLst/>
          </a:prstGeom>
          <a:solidFill>
            <a:srgbClr val="111111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6" name="Text 8"/>
          <p:cNvSpPr txBox="1"/>
          <p:nvPr/>
        </p:nvSpPr>
        <p:spPr>
          <a:xfrm>
            <a:off x="7278623" y="1129074"/>
            <a:ext cx="1645921" cy="302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pc="200" sz="1000">
                <a:solidFill>
                  <a:srgbClr val="FFFFFF"/>
                </a:solidFill>
              </a:defRPr>
            </a:pPr>
            <a:r>
              <a:t>PRO</a:t>
            </a:r>
          </a:p>
          <a:p>
            <a:pPr algn="ctr">
              <a:defRPr b="1" spc="200" sz="1000">
                <a:solidFill>
                  <a:srgbClr val="FFFFFF"/>
                </a:solidFill>
              </a:defRPr>
            </a:pPr>
            <a:r>
              <a:t>2.000 €</a:t>
            </a:r>
          </a:p>
        </p:txBody>
      </p:sp>
      <p:sp>
        <p:nvSpPr>
          <p:cNvPr id="237" name="Shape 9"/>
          <p:cNvSpPr/>
          <p:nvPr/>
        </p:nvSpPr>
        <p:spPr>
          <a:xfrm>
            <a:off x="457199" y="1600200"/>
            <a:ext cx="2926082" cy="384048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8" name="Text 10"/>
          <p:cNvSpPr txBox="1"/>
          <p:nvPr/>
        </p:nvSpPr>
        <p:spPr>
          <a:xfrm>
            <a:off x="548640" y="1725090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Stranica destilerije</a:t>
            </a:r>
          </a:p>
        </p:txBody>
      </p:sp>
      <p:sp>
        <p:nvSpPr>
          <p:cNvPr id="239" name="Shape 11"/>
          <p:cNvSpPr/>
          <p:nvPr/>
        </p:nvSpPr>
        <p:spPr>
          <a:xfrm>
            <a:off x="3456432" y="1600200"/>
            <a:ext cx="1828801" cy="384048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0" name="Text 12"/>
          <p:cNvSpPr txBox="1"/>
          <p:nvPr/>
        </p:nvSpPr>
        <p:spPr>
          <a:xfrm>
            <a:off x="3547871" y="1696974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41" name="Shape 13"/>
          <p:cNvSpPr/>
          <p:nvPr/>
        </p:nvSpPr>
        <p:spPr>
          <a:xfrm>
            <a:off x="5321808" y="1600200"/>
            <a:ext cx="1828801" cy="384048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2" name="Text 14"/>
          <p:cNvSpPr txBox="1"/>
          <p:nvPr/>
        </p:nvSpPr>
        <p:spPr>
          <a:xfrm>
            <a:off x="5413247" y="1696974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43" name="Shape 15"/>
          <p:cNvSpPr/>
          <p:nvPr/>
        </p:nvSpPr>
        <p:spPr>
          <a:xfrm>
            <a:off x="7187183" y="1600200"/>
            <a:ext cx="1828801" cy="384048"/>
          </a:xfrm>
          <a:prstGeom prst="rect">
            <a:avLst/>
          </a:prstGeom>
          <a:solidFill>
            <a:srgbClr val="1A1A1A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4" name="Text 16"/>
          <p:cNvSpPr txBox="1"/>
          <p:nvPr/>
        </p:nvSpPr>
        <p:spPr>
          <a:xfrm>
            <a:off x="7278623" y="1696974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45" name="Shape 17"/>
          <p:cNvSpPr/>
          <p:nvPr/>
        </p:nvSpPr>
        <p:spPr>
          <a:xfrm>
            <a:off x="457199" y="1984248"/>
            <a:ext cx="2926082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6" name="Text 18"/>
          <p:cNvSpPr txBox="1"/>
          <p:nvPr/>
        </p:nvSpPr>
        <p:spPr>
          <a:xfrm>
            <a:off x="548640" y="2109138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Pregled asortimana</a:t>
            </a:r>
          </a:p>
        </p:txBody>
      </p:sp>
      <p:sp>
        <p:nvSpPr>
          <p:cNvPr id="247" name="Shape 19"/>
          <p:cNvSpPr/>
          <p:nvPr/>
        </p:nvSpPr>
        <p:spPr>
          <a:xfrm>
            <a:off x="3456432" y="1984248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8" name="Text 20"/>
          <p:cNvSpPr txBox="1"/>
          <p:nvPr/>
        </p:nvSpPr>
        <p:spPr>
          <a:xfrm>
            <a:off x="3547871" y="2081022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49" name="Shape 21"/>
          <p:cNvSpPr/>
          <p:nvPr/>
        </p:nvSpPr>
        <p:spPr>
          <a:xfrm>
            <a:off x="5321808" y="1984248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0" name="Text 22"/>
          <p:cNvSpPr txBox="1"/>
          <p:nvPr/>
        </p:nvSpPr>
        <p:spPr>
          <a:xfrm>
            <a:off x="5413247" y="2081022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51" name="Shape 23"/>
          <p:cNvSpPr/>
          <p:nvPr/>
        </p:nvSpPr>
        <p:spPr>
          <a:xfrm>
            <a:off x="7187183" y="1984248"/>
            <a:ext cx="1828801" cy="384049"/>
          </a:xfrm>
          <a:prstGeom prst="rect">
            <a:avLst/>
          </a:prstGeom>
          <a:solidFill>
            <a:srgbClr val="111111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2" name="Text 24"/>
          <p:cNvSpPr txBox="1"/>
          <p:nvPr/>
        </p:nvSpPr>
        <p:spPr>
          <a:xfrm>
            <a:off x="7278623" y="2081022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53" name="Shape 25"/>
          <p:cNvSpPr/>
          <p:nvPr/>
        </p:nvSpPr>
        <p:spPr>
          <a:xfrm>
            <a:off x="457199" y="2368295"/>
            <a:ext cx="2926082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4" name="Text 26"/>
          <p:cNvSpPr txBox="1"/>
          <p:nvPr/>
        </p:nvSpPr>
        <p:spPr>
          <a:xfrm>
            <a:off x="548640" y="2493186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Kategorizacija na sajtu</a:t>
            </a:r>
          </a:p>
        </p:txBody>
      </p:sp>
      <p:sp>
        <p:nvSpPr>
          <p:cNvPr id="255" name="Shape 27"/>
          <p:cNvSpPr/>
          <p:nvPr/>
        </p:nvSpPr>
        <p:spPr>
          <a:xfrm>
            <a:off x="3456432" y="2368295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6" name="Text 28"/>
          <p:cNvSpPr txBox="1"/>
          <p:nvPr/>
        </p:nvSpPr>
        <p:spPr>
          <a:xfrm>
            <a:off x="3547871" y="2465069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57" name="Shape 29"/>
          <p:cNvSpPr/>
          <p:nvPr/>
        </p:nvSpPr>
        <p:spPr>
          <a:xfrm>
            <a:off x="5321808" y="2368295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8" name="Text 30"/>
          <p:cNvSpPr txBox="1"/>
          <p:nvPr/>
        </p:nvSpPr>
        <p:spPr>
          <a:xfrm>
            <a:off x="5413247" y="2465069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222222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59" name="Shape 31"/>
          <p:cNvSpPr/>
          <p:nvPr/>
        </p:nvSpPr>
        <p:spPr>
          <a:xfrm>
            <a:off x="7187183" y="2368295"/>
            <a:ext cx="1828801" cy="384049"/>
          </a:xfrm>
          <a:prstGeom prst="rect">
            <a:avLst/>
          </a:prstGeom>
          <a:solidFill>
            <a:srgbClr val="1A1A1A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0" name="Text 32"/>
          <p:cNvSpPr txBox="1"/>
          <p:nvPr/>
        </p:nvSpPr>
        <p:spPr>
          <a:xfrm>
            <a:off x="7278623" y="2465069"/>
            <a:ext cx="164592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200">
                <a:solidFill>
                  <a:srgbClr val="FFFFFF"/>
                </a:solidFill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261" name="Shape 33"/>
          <p:cNvSpPr/>
          <p:nvPr/>
        </p:nvSpPr>
        <p:spPr>
          <a:xfrm>
            <a:off x="457199" y="2752344"/>
            <a:ext cx="2926082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2" name="Text 34"/>
          <p:cNvSpPr txBox="1"/>
          <p:nvPr/>
        </p:nvSpPr>
        <p:spPr>
          <a:xfrm>
            <a:off x="548640" y="2877234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Pominjanje na društvenim mrežama</a:t>
            </a:r>
          </a:p>
        </p:txBody>
      </p:sp>
      <p:sp>
        <p:nvSpPr>
          <p:cNvPr id="263" name="Shape 35"/>
          <p:cNvSpPr/>
          <p:nvPr/>
        </p:nvSpPr>
        <p:spPr>
          <a:xfrm>
            <a:off x="3456432" y="2752344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4" name="Text 36"/>
          <p:cNvSpPr txBox="1"/>
          <p:nvPr/>
        </p:nvSpPr>
        <p:spPr>
          <a:xfrm>
            <a:off x="3547871" y="2865935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Povremeno</a:t>
            </a:r>
          </a:p>
        </p:txBody>
      </p:sp>
      <p:sp>
        <p:nvSpPr>
          <p:cNvPr id="265" name="Shape 37"/>
          <p:cNvSpPr/>
          <p:nvPr/>
        </p:nvSpPr>
        <p:spPr>
          <a:xfrm>
            <a:off x="5321808" y="2752344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6" name="Text 38"/>
          <p:cNvSpPr txBox="1"/>
          <p:nvPr/>
        </p:nvSpPr>
        <p:spPr>
          <a:xfrm>
            <a:off x="5413247" y="2865935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Zasebna objava</a:t>
            </a:r>
          </a:p>
        </p:txBody>
      </p:sp>
      <p:sp>
        <p:nvSpPr>
          <p:cNvPr id="267" name="Shape 39"/>
          <p:cNvSpPr/>
          <p:nvPr/>
        </p:nvSpPr>
        <p:spPr>
          <a:xfrm>
            <a:off x="7187183" y="2752344"/>
            <a:ext cx="1828801" cy="384049"/>
          </a:xfrm>
          <a:prstGeom prst="rect">
            <a:avLst/>
          </a:prstGeom>
          <a:solidFill>
            <a:srgbClr val="111111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8" name="Text 40"/>
          <p:cNvSpPr txBox="1"/>
          <p:nvPr/>
        </p:nvSpPr>
        <p:spPr>
          <a:xfrm>
            <a:off x="7278623" y="2865935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Redovito</a:t>
            </a:r>
          </a:p>
        </p:txBody>
      </p:sp>
      <p:sp>
        <p:nvSpPr>
          <p:cNvPr id="269" name="Shape 41"/>
          <p:cNvSpPr/>
          <p:nvPr/>
        </p:nvSpPr>
        <p:spPr>
          <a:xfrm>
            <a:off x="457199" y="3136392"/>
            <a:ext cx="2926082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0" name="Text 42"/>
          <p:cNvSpPr txBox="1"/>
          <p:nvPr/>
        </p:nvSpPr>
        <p:spPr>
          <a:xfrm>
            <a:off x="548640" y="3261282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Tematski tekst na sajtu</a:t>
            </a:r>
          </a:p>
        </p:txBody>
      </p:sp>
      <p:sp>
        <p:nvSpPr>
          <p:cNvPr id="271" name="Shape 43"/>
          <p:cNvSpPr/>
          <p:nvPr/>
        </p:nvSpPr>
        <p:spPr>
          <a:xfrm>
            <a:off x="3456432" y="3136392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2" name="Text 44"/>
          <p:cNvSpPr txBox="1"/>
          <p:nvPr/>
        </p:nvSpPr>
        <p:spPr>
          <a:xfrm>
            <a:off x="3547871" y="3249983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—</a:t>
            </a:r>
          </a:p>
        </p:txBody>
      </p:sp>
      <p:sp>
        <p:nvSpPr>
          <p:cNvPr id="273" name="Shape 45"/>
          <p:cNvSpPr/>
          <p:nvPr/>
        </p:nvSpPr>
        <p:spPr>
          <a:xfrm>
            <a:off x="5321808" y="3136392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4" name="Text 46"/>
          <p:cNvSpPr txBox="1"/>
          <p:nvPr/>
        </p:nvSpPr>
        <p:spPr>
          <a:xfrm>
            <a:off x="5413247" y="3249983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1 godišnje</a:t>
            </a:r>
          </a:p>
        </p:txBody>
      </p:sp>
      <p:sp>
        <p:nvSpPr>
          <p:cNvPr id="275" name="Shape 47"/>
          <p:cNvSpPr/>
          <p:nvPr/>
        </p:nvSpPr>
        <p:spPr>
          <a:xfrm>
            <a:off x="7187183" y="3136392"/>
            <a:ext cx="1828801" cy="384049"/>
          </a:xfrm>
          <a:prstGeom prst="rect">
            <a:avLst/>
          </a:prstGeom>
          <a:solidFill>
            <a:srgbClr val="1A1A1A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6" name="Text 48"/>
          <p:cNvSpPr txBox="1"/>
          <p:nvPr/>
        </p:nvSpPr>
        <p:spPr>
          <a:xfrm>
            <a:off x="7278623" y="3249983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Više godišnje</a:t>
            </a:r>
          </a:p>
        </p:txBody>
      </p:sp>
      <p:sp>
        <p:nvSpPr>
          <p:cNvPr id="277" name="Shape 49"/>
          <p:cNvSpPr/>
          <p:nvPr/>
        </p:nvSpPr>
        <p:spPr>
          <a:xfrm>
            <a:off x="457199" y="3520440"/>
            <a:ext cx="2926082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8" name="Text 50"/>
          <p:cNvSpPr txBox="1"/>
          <p:nvPr/>
        </p:nvSpPr>
        <p:spPr>
          <a:xfrm>
            <a:off x="548640" y="3645330"/>
            <a:ext cx="2743201" cy="134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Newsletter</a:t>
            </a:r>
          </a:p>
        </p:txBody>
      </p:sp>
      <p:sp>
        <p:nvSpPr>
          <p:cNvPr id="279" name="Shape 51"/>
          <p:cNvSpPr/>
          <p:nvPr/>
        </p:nvSpPr>
        <p:spPr>
          <a:xfrm>
            <a:off x="3456432" y="3520440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0" name="Text 52"/>
          <p:cNvSpPr txBox="1"/>
          <p:nvPr/>
        </p:nvSpPr>
        <p:spPr>
          <a:xfrm>
            <a:off x="3547871" y="3634031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—</a:t>
            </a:r>
          </a:p>
        </p:txBody>
      </p:sp>
      <p:sp>
        <p:nvSpPr>
          <p:cNvPr id="281" name="Shape 53"/>
          <p:cNvSpPr/>
          <p:nvPr/>
        </p:nvSpPr>
        <p:spPr>
          <a:xfrm>
            <a:off x="5321808" y="3520440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2" name="Text 54"/>
          <p:cNvSpPr txBox="1"/>
          <p:nvPr/>
        </p:nvSpPr>
        <p:spPr>
          <a:xfrm>
            <a:off x="5413247" y="3634031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1×</a:t>
            </a:r>
          </a:p>
        </p:txBody>
      </p:sp>
      <p:sp>
        <p:nvSpPr>
          <p:cNvPr id="283" name="Shape 55"/>
          <p:cNvSpPr/>
          <p:nvPr/>
        </p:nvSpPr>
        <p:spPr>
          <a:xfrm>
            <a:off x="7187183" y="3520440"/>
            <a:ext cx="1828801" cy="384049"/>
          </a:xfrm>
          <a:prstGeom prst="rect">
            <a:avLst/>
          </a:prstGeom>
          <a:solidFill>
            <a:srgbClr val="111111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4" name="Text 56"/>
          <p:cNvSpPr txBox="1"/>
          <p:nvPr/>
        </p:nvSpPr>
        <p:spPr>
          <a:xfrm>
            <a:off x="7278623" y="3634031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Redovito</a:t>
            </a:r>
          </a:p>
        </p:txBody>
      </p:sp>
      <p:sp>
        <p:nvSpPr>
          <p:cNvPr id="285" name="Shape 57"/>
          <p:cNvSpPr/>
          <p:nvPr/>
        </p:nvSpPr>
        <p:spPr>
          <a:xfrm>
            <a:off x="457199" y="3904488"/>
            <a:ext cx="2926082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6" name="Text 58"/>
          <p:cNvSpPr txBox="1"/>
          <p:nvPr/>
        </p:nvSpPr>
        <p:spPr>
          <a:xfrm>
            <a:off x="548640" y="4029378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Isticanje na sajtu</a:t>
            </a:r>
          </a:p>
        </p:txBody>
      </p:sp>
      <p:sp>
        <p:nvSpPr>
          <p:cNvPr id="287" name="Shape 59"/>
          <p:cNvSpPr/>
          <p:nvPr/>
        </p:nvSpPr>
        <p:spPr>
          <a:xfrm>
            <a:off x="3456432" y="3904488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8" name="Text 60"/>
          <p:cNvSpPr txBox="1"/>
          <p:nvPr/>
        </p:nvSpPr>
        <p:spPr>
          <a:xfrm>
            <a:off x="3547871" y="4018079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999999"/>
                </a:solidFill>
              </a:defRPr>
            </a:lvl1pPr>
          </a:lstStyle>
          <a:p>
            <a:pPr/>
            <a:r>
              <a:t>—</a:t>
            </a:r>
          </a:p>
        </p:txBody>
      </p:sp>
      <p:sp>
        <p:nvSpPr>
          <p:cNvPr id="289" name="Shape 61"/>
          <p:cNvSpPr/>
          <p:nvPr/>
        </p:nvSpPr>
        <p:spPr>
          <a:xfrm>
            <a:off x="5321808" y="3904488"/>
            <a:ext cx="1828801" cy="384049"/>
          </a:xfrm>
          <a:prstGeom prst="rect">
            <a:avLst/>
          </a:prstGeom>
          <a:solidFill>
            <a:srgbClr val="F9F9F9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0" name="Text 62"/>
          <p:cNvSpPr txBox="1"/>
          <p:nvPr/>
        </p:nvSpPr>
        <p:spPr>
          <a:xfrm>
            <a:off x="5413247" y="4018079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Povremeno</a:t>
            </a:r>
          </a:p>
        </p:txBody>
      </p:sp>
      <p:sp>
        <p:nvSpPr>
          <p:cNvPr id="291" name="Shape 63"/>
          <p:cNvSpPr/>
          <p:nvPr/>
        </p:nvSpPr>
        <p:spPr>
          <a:xfrm>
            <a:off x="7187183" y="3904488"/>
            <a:ext cx="1828801" cy="384049"/>
          </a:xfrm>
          <a:prstGeom prst="rect">
            <a:avLst/>
          </a:prstGeom>
          <a:solidFill>
            <a:srgbClr val="1A1A1A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2" name="Text 64"/>
          <p:cNvSpPr txBox="1"/>
          <p:nvPr/>
        </p:nvSpPr>
        <p:spPr>
          <a:xfrm>
            <a:off x="7278623" y="4018079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Redovito</a:t>
            </a:r>
          </a:p>
        </p:txBody>
      </p:sp>
      <p:sp>
        <p:nvSpPr>
          <p:cNvPr id="293" name="Shape 65"/>
          <p:cNvSpPr/>
          <p:nvPr/>
        </p:nvSpPr>
        <p:spPr>
          <a:xfrm>
            <a:off x="457199" y="4288535"/>
            <a:ext cx="2926082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4" name="Text 66"/>
          <p:cNvSpPr txBox="1"/>
          <p:nvPr/>
        </p:nvSpPr>
        <p:spPr>
          <a:xfrm>
            <a:off x="548640" y="4413426"/>
            <a:ext cx="2743201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2222"/>
                </a:solidFill>
              </a:defRPr>
            </a:lvl1pPr>
          </a:lstStyle>
          <a:p>
            <a:pPr/>
            <a:r>
              <a:t>SEO optimizacija</a:t>
            </a:r>
          </a:p>
        </p:txBody>
      </p:sp>
      <p:sp>
        <p:nvSpPr>
          <p:cNvPr id="295" name="Shape 67"/>
          <p:cNvSpPr/>
          <p:nvPr/>
        </p:nvSpPr>
        <p:spPr>
          <a:xfrm>
            <a:off x="3456432" y="4288535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6" name="Text 68"/>
          <p:cNvSpPr txBox="1"/>
          <p:nvPr/>
        </p:nvSpPr>
        <p:spPr>
          <a:xfrm>
            <a:off x="3547871" y="4402127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Pasivna</a:t>
            </a:r>
          </a:p>
        </p:txBody>
      </p:sp>
      <p:sp>
        <p:nvSpPr>
          <p:cNvPr id="297" name="Shape 69"/>
          <p:cNvSpPr/>
          <p:nvPr/>
        </p:nvSpPr>
        <p:spPr>
          <a:xfrm>
            <a:off x="5321808" y="4288535"/>
            <a:ext cx="1828801" cy="384049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8" name="Text 70"/>
          <p:cNvSpPr txBox="1"/>
          <p:nvPr/>
        </p:nvSpPr>
        <p:spPr>
          <a:xfrm>
            <a:off x="5413247" y="4402127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22222"/>
                </a:solidFill>
              </a:defRPr>
            </a:lvl1pPr>
          </a:lstStyle>
          <a:p>
            <a:pPr/>
            <a:r>
              <a:t>Osnovna</a:t>
            </a:r>
          </a:p>
        </p:txBody>
      </p:sp>
      <p:sp>
        <p:nvSpPr>
          <p:cNvPr id="299" name="Shape 71"/>
          <p:cNvSpPr/>
          <p:nvPr/>
        </p:nvSpPr>
        <p:spPr>
          <a:xfrm>
            <a:off x="7187183" y="4288535"/>
            <a:ext cx="1828801" cy="384049"/>
          </a:xfrm>
          <a:prstGeom prst="rect">
            <a:avLst/>
          </a:prstGeom>
          <a:solidFill>
            <a:srgbClr val="111111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0" name="Text 72"/>
          <p:cNvSpPr txBox="1"/>
          <p:nvPr/>
        </p:nvSpPr>
        <p:spPr>
          <a:xfrm>
            <a:off x="7278623" y="4402127"/>
            <a:ext cx="164592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Sadržajna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 0"/>
          <p:cNvSpPr txBox="1"/>
          <p:nvPr/>
        </p:nvSpPr>
        <p:spPr>
          <a:xfrm>
            <a:off x="548640" y="440689"/>
            <a:ext cx="804671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30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Zašto baš sad?</a:t>
            </a:r>
          </a:p>
        </p:txBody>
      </p:sp>
      <p:sp>
        <p:nvSpPr>
          <p:cNvPr id="303" name="Shape 1"/>
          <p:cNvSpPr/>
          <p:nvPr/>
        </p:nvSpPr>
        <p:spPr>
          <a:xfrm>
            <a:off x="548640" y="1005839"/>
            <a:ext cx="8046719" cy="27433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4" name="Shape 2"/>
          <p:cNvSpPr/>
          <p:nvPr/>
        </p:nvSpPr>
        <p:spPr>
          <a:xfrm>
            <a:off x="548639" y="1188719"/>
            <a:ext cx="3977642" cy="160020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5" name="Text 3"/>
          <p:cNvSpPr txBox="1"/>
          <p:nvPr/>
        </p:nvSpPr>
        <p:spPr>
          <a:xfrm>
            <a:off x="777239" y="1446021"/>
            <a:ext cx="640082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CCCCCC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306" name="Text 4"/>
          <p:cNvSpPr txBox="1"/>
          <p:nvPr/>
        </p:nvSpPr>
        <p:spPr>
          <a:xfrm>
            <a:off x="777239" y="1919155"/>
            <a:ext cx="3520442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11111"/>
                </a:solidFill>
              </a:defRPr>
            </a:lvl1pPr>
          </a:lstStyle>
          <a:p>
            <a:pPr/>
            <a:r>
              <a:t>Jedinstven projekt</a:t>
            </a:r>
          </a:p>
        </p:txBody>
      </p:sp>
      <p:sp>
        <p:nvSpPr>
          <p:cNvPr id="307" name="Text 5"/>
          <p:cNvSpPr txBox="1"/>
          <p:nvPr/>
        </p:nvSpPr>
        <p:spPr>
          <a:xfrm>
            <a:off x="777239" y="2278047"/>
            <a:ext cx="3520442" cy="299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555555"/>
                </a:solidFill>
              </a:defRPr>
            </a:lvl1pPr>
          </a:lstStyle>
          <a:p>
            <a:pPr/>
            <a:r>
              <a:t>Ne postoji sličan specijalizirani medij i platforma za destilerije na hrvatskom tržištu. Ovo je pionirski projekt.</a:t>
            </a:r>
          </a:p>
        </p:txBody>
      </p:sp>
      <p:sp>
        <p:nvSpPr>
          <p:cNvPr id="308" name="Shape 6"/>
          <p:cNvSpPr/>
          <p:nvPr/>
        </p:nvSpPr>
        <p:spPr>
          <a:xfrm>
            <a:off x="4846319" y="1188719"/>
            <a:ext cx="3977642" cy="160020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9" name="Text 7"/>
          <p:cNvSpPr txBox="1"/>
          <p:nvPr/>
        </p:nvSpPr>
        <p:spPr>
          <a:xfrm>
            <a:off x="5074920" y="1446021"/>
            <a:ext cx="640081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CCCCCC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10" name="Text 8"/>
          <p:cNvSpPr txBox="1"/>
          <p:nvPr/>
        </p:nvSpPr>
        <p:spPr>
          <a:xfrm>
            <a:off x="5074919" y="1919155"/>
            <a:ext cx="3520442" cy="16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11111"/>
                </a:solidFill>
              </a:defRPr>
            </a:lvl1pPr>
          </a:lstStyle>
          <a:p>
            <a:pPr/>
            <a:r>
              <a:t>Fizički magazin već postoji</a:t>
            </a:r>
          </a:p>
        </p:txBody>
      </p:sp>
      <p:sp>
        <p:nvSpPr>
          <p:cNvPr id="311" name="Text 9"/>
          <p:cNvSpPr txBox="1"/>
          <p:nvPr/>
        </p:nvSpPr>
        <p:spPr>
          <a:xfrm>
            <a:off x="5074919" y="2278047"/>
            <a:ext cx="3520442" cy="299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100">
                <a:solidFill>
                  <a:srgbClr val="555555"/>
                </a:solidFill>
              </a:defRPr>
            </a:pPr>
            <a:r>
              <a:t>Spirit Style </a:t>
            </a:r>
            <a:r>
              <a:t>Croatia</a:t>
            </a:r>
            <a:r>
              <a:t> nije ideja — već je pokrenuto fizičko izdanje koje dokazuje ozbiljnost i doseg projekta.</a:t>
            </a:r>
          </a:p>
        </p:txBody>
      </p:sp>
      <p:sp>
        <p:nvSpPr>
          <p:cNvPr id="312" name="Shape 10"/>
          <p:cNvSpPr/>
          <p:nvPr/>
        </p:nvSpPr>
        <p:spPr>
          <a:xfrm>
            <a:off x="548639" y="2926079"/>
            <a:ext cx="3977642" cy="160020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3" name="Text 11"/>
          <p:cNvSpPr txBox="1"/>
          <p:nvPr/>
        </p:nvSpPr>
        <p:spPr>
          <a:xfrm>
            <a:off x="777239" y="3183381"/>
            <a:ext cx="640082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CCCCCC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314" name="Text 12"/>
          <p:cNvSpPr txBox="1"/>
          <p:nvPr/>
        </p:nvSpPr>
        <p:spPr>
          <a:xfrm>
            <a:off x="777239" y="3656514"/>
            <a:ext cx="352044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11111"/>
                </a:solidFill>
              </a:defRPr>
            </a:lvl1pPr>
          </a:lstStyle>
          <a:p>
            <a:pPr/>
            <a:r>
              <a:t>Rane cijene</a:t>
            </a:r>
          </a:p>
        </p:txBody>
      </p:sp>
      <p:sp>
        <p:nvSpPr>
          <p:cNvPr id="315" name="Text 13"/>
          <p:cNvSpPr txBox="1"/>
          <p:nvPr/>
        </p:nvSpPr>
        <p:spPr>
          <a:xfrm>
            <a:off x="777239" y="4015407"/>
            <a:ext cx="3520442" cy="299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100">
                <a:solidFill>
                  <a:srgbClr val="555555"/>
                </a:solidFill>
              </a:defRPr>
            </a:pPr>
            <a:r>
              <a:t>Paketi su namijenjeni destilerijama koje odmah podrže projekt. Cijene </a:t>
            </a:r>
            <a:r>
              <a:t>su nepromenjive u 2026. godini</a:t>
            </a:r>
            <a:r>
              <a:t>.</a:t>
            </a:r>
          </a:p>
        </p:txBody>
      </p:sp>
      <p:sp>
        <p:nvSpPr>
          <p:cNvPr id="316" name="Shape 14"/>
          <p:cNvSpPr/>
          <p:nvPr/>
        </p:nvSpPr>
        <p:spPr>
          <a:xfrm>
            <a:off x="4846319" y="2926079"/>
            <a:ext cx="3977642" cy="1600201"/>
          </a:xfrm>
          <a:prstGeom prst="rect">
            <a:avLst/>
          </a:prstGeom>
          <a:solidFill>
            <a:srgbClr val="F0F0F0"/>
          </a:solidFill>
          <a:ln w="12700">
            <a:solidFill>
              <a:srgbClr val="CCCCCC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7" name="Text 15"/>
          <p:cNvSpPr txBox="1"/>
          <p:nvPr/>
        </p:nvSpPr>
        <p:spPr>
          <a:xfrm>
            <a:off x="5074920" y="3183381"/>
            <a:ext cx="640081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2200">
                <a:solidFill>
                  <a:srgbClr val="CCCCCC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318" name="Text 16"/>
          <p:cNvSpPr txBox="1"/>
          <p:nvPr/>
        </p:nvSpPr>
        <p:spPr>
          <a:xfrm>
            <a:off x="5074919" y="3656514"/>
            <a:ext cx="3520442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300">
                <a:solidFill>
                  <a:srgbClr val="111111"/>
                </a:solidFill>
              </a:defRPr>
            </a:lvl1pPr>
          </a:lstStyle>
          <a:p>
            <a:pPr/>
            <a:r>
              <a:t>Gradite prisutnost od temelja</a:t>
            </a:r>
          </a:p>
        </p:txBody>
      </p:sp>
      <p:sp>
        <p:nvSpPr>
          <p:cNvPr id="319" name="Text 17"/>
          <p:cNvSpPr txBox="1"/>
          <p:nvPr/>
        </p:nvSpPr>
        <p:spPr>
          <a:xfrm>
            <a:off x="5074919" y="4015407"/>
            <a:ext cx="3520442" cy="299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555555"/>
                </a:solidFill>
              </a:defRPr>
            </a:lvl1pPr>
          </a:lstStyle>
          <a:p>
            <a:pPr/>
            <a:r>
              <a:t>Platforma raste — destilerije koje uđu rano imaju prednost u pozicioniranju i vidljivosti.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